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31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19" autoAdjust="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01-Nov-21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293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01-Nov-21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98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01-Nov-21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331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01-Nov-21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611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01-Nov-21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80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01-Nov-21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771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01-Nov-21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701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01-Nov-21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302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01-Nov-21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826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01-Nov-21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6014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6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ine 21">
            <a:extLst>
              <a:ext uri="{FF2B5EF4-FFF2-40B4-BE49-F238E27FC236}">
                <a16:creationId xmlns:a16="http://schemas.microsoft.com/office/drawing/2014/main" id="{3D81E597-3190-4E7B-94AD-F1A735158D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7181" y="335659"/>
            <a:ext cx="739318" cy="99029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DD4919C-9E37-4579-B3DE-8566E5C7AC9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5501" y="294717"/>
            <a:ext cx="955707" cy="973405"/>
          </a:xfrm>
          <a:prstGeom prst="rect">
            <a:avLst/>
          </a:prstGeom>
        </p:spPr>
      </p:pic>
      <p:sp>
        <p:nvSpPr>
          <p:cNvPr id="9" name="Substituent text 15">
            <a:extLst>
              <a:ext uri="{FF2B5EF4-FFF2-40B4-BE49-F238E27FC236}">
                <a16:creationId xmlns:a16="http://schemas.microsoft.com/office/drawing/2014/main" id="{9D756AE9-15C0-4A09-999D-53247F5FE3C9}"/>
              </a:ext>
            </a:extLst>
          </p:cNvPr>
          <p:cNvSpPr txBox="1">
            <a:spLocks/>
          </p:cNvSpPr>
          <p:nvPr/>
        </p:nvSpPr>
        <p:spPr>
          <a:xfrm>
            <a:off x="4622299" y="531693"/>
            <a:ext cx="2641764" cy="598230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Authors</a:t>
            </a:r>
          </a:p>
        </p:txBody>
      </p:sp>
      <p:sp>
        <p:nvSpPr>
          <p:cNvPr id="11" name="Substituent text 16">
            <a:extLst>
              <a:ext uri="{FF2B5EF4-FFF2-40B4-BE49-F238E27FC236}">
                <a16:creationId xmlns:a16="http://schemas.microsoft.com/office/drawing/2014/main" id="{327B4BDA-B29E-47A2-80E1-F89B08545A18}"/>
              </a:ext>
            </a:extLst>
          </p:cNvPr>
          <p:cNvSpPr txBox="1">
            <a:spLocks/>
          </p:cNvSpPr>
          <p:nvPr/>
        </p:nvSpPr>
        <p:spPr>
          <a:xfrm>
            <a:off x="2666581" y="1282434"/>
            <a:ext cx="6553200" cy="634555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solidFill>
                  <a:schemeClr val="accent1">
                    <a:lumMod val="50000"/>
                  </a:schemeClr>
                </a:solidFill>
              </a:rPr>
              <a:t>Affiliation, Corresponding author's e-mail address</a:t>
            </a:r>
          </a:p>
        </p:txBody>
      </p:sp>
      <p:sp>
        <p:nvSpPr>
          <p:cNvPr id="13" name="Substituent text 17">
            <a:extLst>
              <a:ext uri="{FF2B5EF4-FFF2-40B4-BE49-F238E27FC236}">
                <a16:creationId xmlns:a16="http://schemas.microsoft.com/office/drawing/2014/main" id="{7603F159-B44B-45A3-BA65-7FA50F8A47B6}"/>
              </a:ext>
            </a:extLst>
          </p:cNvPr>
          <p:cNvSpPr txBox="1">
            <a:spLocks/>
          </p:cNvSpPr>
          <p:nvPr/>
        </p:nvSpPr>
        <p:spPr>
          <a:xfrm>
            <a:off x="4622299" y="112593"/>
            <a:ext cx="2641764" cy="419100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Patent Title/Idea</a:t>
            </a:r>
          </a:p>
        </p:txBody>
      </p:sp>
      <p:sp>
        <p:nvSpPr>
          <p:cNvPr id="15" name="Substituent text 2">
            <a:extLst>
              <a:ext uri="{FF2B5EF4-FFF2-40B4-BE49-F238E27FC236}">
                <a16:creationId xmlns:a16="http://schemas.microsoft.com/office/drawing/2014/main" id="{FB0E6855-351C-4C19-9D1D-599223FB69C3}"/>
              </a:ext>
            </a:extLst>
          </p:cNvPr>
          <p:cNvSpPr txBox="1">
            <a:spLocks/>
          </p:cNvSpPr>
          <p:nvPr/>
        </p:nvSpPr>
        <p:spPr>
          <a:xfrm>
            <a:off x="384072" y="2083456"/>
            <a:ext cx="2547136" cy="447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cap="none" dirty="0">
                <a:solidFill>
                  <a:schemeClr val="tx1"/>
                </a:solidFill>
              </a:rPr>
              <a:t>Introduction</a:t>
            </a:r>
          </a:p>
        </p:txBody>
      </p:sp>
      <p:sp>
        <p:nvSpPr>
          <p:cNvPr id="17" name="Substituent text 5">
            <a:extLst>
              <a:ext uri="{FF2B5EF4-FFF2-40B4-BE49-F238E27FC236}">
                <a16:creationId xmlns:a16="http://schemas.microsoft.com/office/drawing/2014/main" id="{0D015FD6-D1B0-4233-BB15-8317F273D09A}"/>
              </a:ext>
            </a:extLst>
          </p:cNvPr>
          <p:cNvSpPr txBox="1">
            <a:spLocks/>
          </p:cNvSpPr>
          <p:nvPr/>
        </p:nvSpPr>
        <p:spPr>
          <a:xfrm>
            <a:off x="266802" y="4313209"/>
            <a:ext cx="3496292" cy="447925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/>
              <a:t>Motivation and Description of Work</a:t>
            </a:r>
          </a:p>
        </p:txBody>
      </p:sp>
      <p:sp>
        <p:nvSpPr>
          <p:cNvPr id="19" name="Substituent text 1">
            <a:extLst>
              <a:ext uri="{FF2B5EF4-FFF2-40B4-BE49-F238E27FC236}">
                <a16:creationId xmlns:a16="http://schemas.microsoft.com/office/drawing/2014/main" id="{A61637F6-DBF5-46A3-965C-46F2B770018D}"/>
              </a:ext>
            </a:extLst>
          </p:cNvPr>
          <p:cNvSpPr txBox="1">
            <a:spLocks/>
          </p:cNvSpPr>
          <p:nvPr/>
        </p:nvSpPr>
        <p:spPr>
          <a:xfrm>
            <a:off x="4005950" y="2531381"/>
            <a:ext cx="3220982" cy="536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000" dirty="0">
                <a:solidFill>
                  <a:schemeClr val="accent1">
                    <a:lumMod val="75000"/>
                  </a:schemeClr>
                </a:solidFill>
              </a:rPr>
              <a:t>measurements</a:t>
            </a:r>
          </a:p>
          <a:p>
            <a:endParaRPr lang="en-US" altLang="en-US" sz="1000" dirty="0">
              <a:solidFill>
                <a:schemeClr val="tx2"/>
              </a:solidFill>
            </a:endParaRPr>
          </a:p>
        </p:txBody>
      </p:sp>
      <p:sp>
        <p:nvSpPr>
          <p:cNvPr id="21" name="Substituent text 2">
            <a:extLst>
              <a:ext uri="{FF2B5EF4-FFF2-40B4-BE49-F238E27FC236}">
                <a16:creationId xmlns:a16="http://schemas.microsoft.com/office/drawing/2014/main" id="{BF7A37A3-50B2-49FC-920B-C3FF90711F1E}"/>
              </a:ext>
            </a:extLst>
          </p:cNvPr>
          <p:cNvSpPr txBox="1">
            <a:spLocks/>
          </p:cNvSpPr>
          <p:nvPr/>
        </p:nvSpPr>
        <p:spPr>
          <a:xfrm>
            <a:off x="4342873" y="2145643"/>
            <a:ext cx="2547136" cy="447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cap="none" dirty="0">
                <a:solidFill>
                  <a:schemeClr val="tx1"/>
                </a:solidFill>
              </a:rPr>
              <a:t>Results</a:t>
            </a:r>
          </a:p>
        </p:txBody>
      </p:sp>
      <p:sp>
        <p:nvSpPr>
          <p:cNvPr id="23" name="Substituent text 1">
            <a:extLst>
              <a:ext uri="{FF2B5EF4-FFF2-40B4-BE49-F238E27FC236}">
                <a16:creationId xmlns:a16="http://schemas.microsoft.com/office/drawing/2014/main" id="{66EE445D-CE1A-4D9F-B276-75C8D6A1B0BD}"/>
              </a:ext>
            </a:extLst>
          </p:cNvPr>
          <p:cNvSpPr txBox="1">
            <a:spLocks/>
          </p:cNvSpPr>
          <p:nvPr/>
        </p:nvSpPr>
        <p:spPr>
          <a:xfrm>
            <a:off x="8301674" y="2466406"/>
            <a:ext cx="3220982" cy="536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000" dirty="0" err="1">
                <a:solidFill>
                  <a:schemeClr val="accent1">
                    <a:lumMod val="75000"/>
                  </a:schemeClr>
                </a:solidFill>
              </a:rPr>
              <a:t>advanteges</a:t>
            </a:r>
            <a:endParaRPr lang="en-US" altLang="en-US" sz="1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altLang="en-US" sz="1000" dirty="0">
              <a:solidFill>
                <a:schemeClr val="tx2"/>
              </a:solidFill>
            </a:endParaRPr>
          </a:p>
        </p:txBody>
      </p:sp>
      <p:sp>
        <p:nvSpPr>
          <p:cNvPr id="25" name="Substituent text 2">
            <a:extLst>
              <a:ext uri="{FF2B5EF4-FFF2-40B4-BE49-F238E27FC236}">
                <a16:creationId xmlns:a16="http://schemas.microsoft.com/office/drawing/2014/main" id="{56B00CBA-933D-424B-890B-F85D8D4EB6B6}"/>
              </a:ext>
            </a:extLst>
          </p:cNvPr>
          <p:cNvSpPr txBox="1">
            <a:spLocks/>
          </p:cNvSpPr>
          <p:nvPr/>
        </p:nvSpPr>
        <p:spPr>
          <a:xfrm>
            <a:off x="8656212" y="2075534"/>
            <a:ext cx="2547136" cy="447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cap="none" dirty="0">
                <a:solidFill>
                  <a:schemeClr val="tx1"/>
                </a:solidFill>
              </a:rPr>
              <a:t>Conclusions</a:t>
            </a:r>
          </a:p>
        </p:txBody>
      </p:sp>
      <p:sp>
        <p:nvSpPr>
          <p:cNvPr id="27" name="Substituent text 1">
            <a:extLst>
              <a:ext uri="{FF2B5EF4-FFF2-40B4-BE49-F238E27FC236}">
                <a16:creationId xmlns:a16="http://schemas.microsoft.com/office/drawing/2014/main" id="{C85E35B6-B49A-4006-89A4-ED4E183F41A1}"/>
              </a:ext>
            </a:extLst>
          </p:cNvPr>
          <p:cNvSpPr txBox="1">
            <a:spLocks/>
          </p:cNvSpPr>
          <p:nvPr/>
        </p:nvSpPr>
        <p:spPr>
          <a:xfrm>
            <a:off x="8428907" y="4581412"/>
            <a:ext cx="3220982" cy="536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000" dirty="0">
                <a:solidFill>
                  <a:schemeClr val="accent1">
                    <a:lumMod val="75000"/>
                  </a:schemeClr>
                </a:solidFill>
              </a:rPr>
              <a:t>[1]</a:t>
            </a:r>
          </a:p>
          <a:p>
            <a:endParaRPr lang="en-US" altLang="en-US" sz="1000" dirty="0">
              <a:solidFill>
                <a:schemeClr val="tx2"/>
              </a:solidFill>
            </a:endParaRPr>
          </a:p>
        </p:txBody>
      </p:sp>
      <p:sp>
        <p:nvSpPr>
          <p:cNvPr id="29" name="Substituent text 2">
            <a:extLst>
              <a:ext uri="{FF2B5EF4-FFF2-40B4-BE49-F238E27FC236}">
                <a16:creationId xmlns:a16="http://schemas.microsoft.com/office/drawing/2014/main" id="{CCBA35F4-30E1-4C7B-899E-AB2368A0BE22}"/>
              </a:ext>
            </a:extLst>
          </p:cNvPr>
          <p:cNvSpPr txBox="1">
            <a:spLocks/>
          </p:cNvSpPr>
          <p:nvPr/>
        </p:nvSpPr>
        <p:spPr>
          <a:xfrm>
            <a:off x="8783445" y="4190540"/>
            <a:ext cx="2547136" cy="447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cap="none" dirty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31" name="Substituent text 2">
            <a:extLst>
              <a:ext uri="{FF2B5EF4-FFF2-40B4-BE49-F238E27FC236}">
                <a16:creationId xmlns:a16="http://schemas.microsoft.com/office/drawing/2014/main" id="{86639826-E1D8-43D9-B7D3-811090F20730}"/>
              </a:ext>
            </a:extLst>
          </p:cNvPr>
          <p:cNvSpPr txBox="1">
            <a:spLocks/>
          </p:cNvSpPr>
          <p:nvPr/>
        </p:nvSpPr>
        <p:spPr>
          <a:xfrm>
            <a:off x="264935" y="6413873"/>
            <a:ext cx="11356491" cy="447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400" cap="none" dirty="0">
                <a:solidFill>
                  <a:schemeClr val="bg1"/>
                </a:solidFill>
              </a:rPr>
              <a:t>Targul </a:t>
            </a:r>
            <a:r>
              <a:rPr lang="ro-RO" sz="1400" cap="none" dirty="0">
                <a:solidFill>
                  <a:schemeClr val="bg1"/>
                </a:solidFill>
              </a:rPr>
              <a:t>International</a:t>
            </a:r>
            <a:r>
              <a:rPr lang="fr-FR" sz="1400" cap="none" dirty="0">
                <a:solidFill>
                  <a:schemeClr val="bg1"/>
                </a:solidFill>
              </a:rPr>
              <a:t> de </a:t>
            </a:r>
            <a:r>
              <a:rPr lang="ro-RO" sz="1400" cap="none" dirty="0">
                <a:solidFill>
                  <a:schemeClr val="bg1"/>
                </a:solidFill>
              </a:rPr>
              <a:t>Invent</a:t>
            </a:r>
            <a:r>
              <a:rPr lang="fr-FR" sz="1400" cap="none" dirty="0">
                <a:solidFill>
                  <a:schemeClr val="bg1"/>
                </a:solidFill>
              </a:rPr>
              <a:t>ii si </a:t>
            </a:r>
            <a:r>
              <a:rPr lang="fr-FR" sz="1400" cap="none" dirty="0" err="1">
                <a:solidFill>
                  <a:schemeClr val="bg1"/>
                </a:solidFill>
              </a:rPr>
              <a:t>Idei</a:t>
            </a:r>
            <a:r>
              <a:rPr lang="fr-FR" sz="1400" cap="none" dirty="0">
                <a:solidFill>
                  <a:schemeClr val="bg1"/>
                </a:solidFill>
              </a:rPr>
              <a:t> Practice </a:t>
            </a:r>
            <a:r>
              <a:rPr lang="fr-FR" sz="1400" cap="none" dirty="0" err="1">
                <a:solidFill>
                  <a:schemeClr val="bg1"/>
                </a:solidFill>
              </a:rPr>
              <a:t>Invent</a:t>
            </a:r>
            <a:r>
              <a:rPr lang="fr-FR" sz="1400" cap="none" dirty="0">
                <a:solidFill>
                  <a:schemeClr val="bg1"/>
                </a:solidFill>
              </a:rPr>
              <a:t> – Invest Constantin-Marin </a:t>
            </a:r>
            <a:r>
              <a:rPr lang="fr-FR" sz="1400" cap="none" dirty="0" err="1">
                <a:solidFill>
                  <a:schemeClr val="bg1"/>
                </a:solidFill>
              </a:rPr>
              <a:t>Antohi</a:t>
            </a:r>
            <a:r>
              <a:rPr lang="fr-FR" sz="1400" cap="none" dirty="0">
                <a:solidFill>
                  <a:schemeClr val="bg1"/>
                </a:solidFill>
              </a:rPr>
              <a:t>, </a:t>
            </a:r>
            <a:r>
              <a:rPr lang="fr-FR" sz="1400" cap="none" dirty="0" err="1">
                <a:solidFill>
                  <a:schemeClr val="bg1"/>
                </a:solidFill>
              </a:rPr>
              <a:t>editia</a:t>
            </a:r>
            <a:r>
              <a:rPr lang="fr-FR" sz="1400" cap="none" dirty="0">
                <a:solidFill>
                  <a:schemeClr val="bg1"/>
                </a:solidFill>
              </a:rPr>
              <a:t> 12- a, Iasi, Romania</a:t>
            </a:r>
            <a:endParaRPr lang="en-US" sz="1400" cap="none" dirty="0">
              <a:solidFill>
                <a:schemeClr val="bg1"/>
              </a:solidFill>
            </a:endParaRPr>
          </a:p>
        </p:txBody>
      </p:sp>
      <p:sp>
        <p:nvSpPr>
          <p:cNvPr id="18" name="Substituent text 1">
            <a:extLst>
              <a:ext uri="{FF2B5EF4-FFF2-40B4-BE49-F238E27FC236}">
                <a16:creationId xmlns:a16="http://schemas.microsoft.com/office/drawing/2014/main" id="{190322AB-09BC-43C4-92F9-545178F9D7A8}"/>
              </a:ext>
            </a:extLst>
          </p:cNvPr>
          <p:cNvSpPr txBox="1">
            <a:spLocks/>
          </p:cNvSpPr>
          <p:nvPr/>
        </p:nvSpPr>
        <p:spPr>
          <a:xfrm>
            <a:off x="384072" y="2452569"/>
            <a:ext cx="2360491" cy="536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000" dirty="0">
                <a:solidFill>
                  <a:schemeClr val="accent1">
                    <a:lumMod val="75000"/>
                  </a:schemeClr>
                </a:solidFill>
              </a:rPr>
              <a:t>introduction</a:t>
            </a:r>
          </a:p>
          <a:p>
            <a:endParaRPr lang="en-US" altLang="en-US" sz="1000" dirty="0">
              <a:solidFill>
                <a:schemeClr val="tx2"/>
              </a:solidFill>
            </a:endParaRPr>
          </a:p>
        </p:txBody>
      </p:sp>
      <p:sp>
        <p:nvSpPr>
          <p:cNvPr id="20" name="Substituent text 1">
            <a:extLst>
              <a:ext uri="{FF2B5EF4-FFF2-40B4-BE49-F238E27FC236}">
                <a16:creationId xmlns:a16="http://schemas.microsoft.com/office/drawing/2014/main" id="{E46E371A-4E7C-4190-A7D6-B5CBF31DDC28}"/>
              </a:ext>
            </a:extLst>
          </p:cNvPr>
          <p:cNvSpPr txBox="1">
            <a:spLocks/>
          </p:cNvSpPr>
          <p:nvPr/>
        </p:nvSpPr>
        <p:spPr>
          <a:xfrm>
            <a:off x="306090" y="4683332"/>
            <a:ext cx="2360491" cy="5364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000" dirty="0">
                <a:solidFill>
                  <a:schemeClr val="accent1">
                    <a:lumMod val="75000"/>
                  </a:schemeClr>
                </a:solidFill>
              </a:rPr>
              <a:t>describe</a:t>
            </a:r>
          </a:p>
          <a:p>
            <a:endParaRPr lang="en-US" altLang="en-US" sz="1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51413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">
      <a:dk1>
        <a:srgbClr val="000000"/>
      </a:dk1>
      <a:lt1>
        <a:srgbClr val="FFFFFF"/>
      </a:lt1>
      <a:dk2>
        <a:srgbClr val="243541"/>
      </a:dk2>
      <a:lt2>
        <a:srgbClr val="E2E5E8"/>
      </a:lt2>
      <a:accent1>
        <a:srgbClr val="E88B33"/>
      </a:accent1>
      <a:accent2>
        <a:srgbClr val="AEA33A"/>
      </a:accent2>
      <a:accent3>
        <a:srgbClr val="8CAB4A"/>
      </a:accent3>
      <a:accent4>
        <a:srgbClr val="57B636"/>
      </a:accent4>
      <a:accent5>
        <a:srgbClr val="2EBA43"/>
      </a:accent5>
      <a:accent6>
        <a:srgbClr val="33B67D"/>
      </a:accent6>
      <a:hlink>
        <a:srgbClr val="5F84A8"/>
      </a:hlink>
      <a:folHlink>
        <a:srgbClr val="7F7F7F"/>
      </a:folHlink>
    </a:clrScheme>
    <a:fontScheme name="Retrospect">
      <a:majorFont>
        <a:latin typeface="Georgia Pro Cond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Speak Pro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F3CD65D-61A5-43C9-A837-6EC73C7DA8AB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16377351-63A1-4C2E-8C9A-66CDD70F16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1F006B4-A9E1-4F39-85C8-FB836F91934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{9E98C9B7-1F63-4F38-9F44-6436DE32F7CE}tf11437505_win32</Template>
  <TotalTime>25</TotalTime>
  <Words>48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Georgia Pro Cond Light</vt:lpstr>
      <vt:lpstr>Speak Pro</vt:lpstr>
      <vt:lpstr>RetrospectVTI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AGHION Cristian</dc:creator>
  <cp:lastModifiedBy>.</cp:lastModifiedBy>
  <cp:revision>7</cp:revision>
  <dcterms:created xsi:type="dcterms:W3CDTF">2020-11-16T10:44:30Z</dcterms:created>
  <dcterms:modified xsi:type="dcterms:W3CDTF">2021-11-01T08:35:36Z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