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2.png" ContentType="image/png"/>
  <Override PartName="/ppt/media/image1.png" ContentType="image/png"/>
  <Override PartName="/customXml/itemProps5.xml" ContentType="application/vnd.openxmlformats-officedocument.customXmlProperties+xml"/>
  <Override PartName="/customXml/itemProps4.xml" ContentType="application/vnd.openxmlformats-officedocument.customXmlProperties+xml"/>
  <Override PartName="/ppt/_rels/presentation.xml.rels" ContentType="application/vnd.openxmlformats-package.relationships+xml"/>
  <Override PartName="/customXml/itemProps6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customXml" Target="../customXml/item6.xml"/><Relationship Id="rId5" Type="http://schemas.openxmlformats.org/officeDocument/2006/relationships/customXml" Target="../customXml/item5.xml"/><Relationship Id="rId4" Type="http://schemas.openxmlformats.org/officeDocument/2006/relationships/customXml" Target="../customXml/item4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240" y="6400800"/>
            <a:ext cx="12187800" cy="45612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Line 2"/>
          <p:cNvSpPr/>
          <p:nvPr/>
        </p:nvSpPr>
        <p:spPr>
          <a:xfrm>
            <a:off x="1193400" y="1897200"/>
            <a:ext cx="996696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ine 21" descr=""/>
          <p:cNvPicPr/>
          <p:nvPr/>
        </p:nvPicPr>
        <p:blipFill>
          <a:blip r:embed="rId1"/>
          <a:stretch/>
        </p:blipFill>
        <p:spPr>
          <a:xfrm>
            <a:off x="9477360" y="153360"/>
            <a:ext cx="738360" cy="989280"/>
          </a:xfrm>
          <a:prstGeom prst="rect">
            <a:avLst/>
          </a:prstGeom>
          <a:ln w="0">
            <a:noFill/>
          </a:ln>
        </p:spPr>
      </p:pic>
      <p:pic>
        <p:nvPicPr>
          <p:cNvPr id="41" name="Picture 6" descr=""/>
          <p:cNvPicPr/>
          <p:nvPr/>
        </p:nvPicPr>
        <p:blipFill>
          <a:blip r:embed="rId2"/>
          <a:stretch/>
        </p:blipFill>
        <p:spPr>
          <a:xfrm>
            <a:off x="1975680" y="170280"/>
            <a:ext cx="954720" cy="972360"/>
          </a:xfrm>
          <a:prstGeom prst="rect">
            <a:avLst/>
          </a:prstGeom>
          <a:ln w="0"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4622400" y="468360"/>
            <a:ext cx="26406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51000"/>
          </a:bodyPr>
          <a:p>
            <a:pPr marL="91440" indent="-90360" algn="ctr">
              <a:lnSpc>
                <a:spcPct val="110000"/>
              </a:lnSpc>
              <a:spcBef>
                <a:spcPts val="1199"/>
              </a:spcBef>
              <a:spcAft>
                <a:spcPts val="201"/>
              </a:spcAft>
              <a:buClr>
                <a:srgbClr val="e88b33"/>
              </a:buClr>
              <a:buFont typeface="Calibri"/>
              <a:buChar char=" "/>
            </a:pPr>
            <a:r>
              <a:rPr b="1" lang="en-US" sz="2000" spc="-1" strike="noStrike">
                <a:solidFill>
                  <a:srgbClr val="7f450e"/>
                </a:solidFill>
                <a:latin typeface="Speak Pro"/>
                <a:ea typeface="DejaVu Sans"/>
              </a:rPr>
              <a:t> </a:t>
            </a:r>
            <a:r>
              <a:rPr b="1" lang="en-US" sz="2000" spc="-1" strike="noStrike">
                <a:solidFill>
                  <a:srgbClr val="7f450e"/>
                </a:solidFill>
                <a:latin typeface="Speak Pro"/>
                <a:ea typeface="DejaVu Sans"/>
              </a:rPr>
              <a:t>Constantin Vinnicenco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2666520" y="966240"/>
            <a:ext cx="6552000" cy="63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91440" indent="-90360" algn="ctr">
              <a:lnSpc>
                <a:spcPct val="110000"/>
              </a:lnSpc>
              <a:spcBef>
                <a:spcPts val="1199"/>
              </a:spcBef>
              <a:spcAft>
                <a:spcPts val="201"/>
              </a:spcAft>
              <a:buClr>
                <a:srgbClr val="e88b33"/>
              </a:buClr>
              <a:buFont typeface="Calibri"/>
              <a:buChar char=" "/>
            </a:pPr>
            <a:r>
              <a:rPr b="0" lang="en-US" sz="1400" spc="-1" strike="noStrike">
                <a:solidFill>
                  <a:srgbClr val="7f450e"/>
                </a:solidFill>
                <a:latin typeface="Speak Pro"/>
                <a:ea typeface="DejaVu Sans"/>
              </a:rPr>
              <a:t>Facultatea de Electronică, Telecomunicații și Tehnologia Informației din Iași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4114800" y="112680"/>
            <a:ext cx="4063680" cy="41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91440" indent="-90360" algn="ctr">
              <a:lnSpc>
                <a:spcPct val="110000"/>
              </a:lnSpc>
              <a:spcBef>
                <a:spcPts val="1199"/>
              </a:spcBef>
              <a:spcAft>
                <a:spcPts val="201"/>
              </a:spcAft>
              <a:buClr>
                <a:srgbClr val="e88b33"/>
              </a:buClr>
              <a:buFont typeface="Calibri"/>
              <a:buChar char=" "/>
            </a:pPr>
            <a:r>
              <a:rPr b="1" lang="en-US" sz="2000" spc="-1" strike="noStrike">
                <a:solidFill>
                  <a:srgbClr val="7f450e"/>
                </a:solidFill>
                <a:latin typeface="Speak Pro"/>
                <a:ea typeface="DejaVu Sans"/>
              </a:rPr>
              <a:t>Branțuri inteligente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384120" y="1964160"/>
            <a:ext cx="2545920" cy="4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Speak Pro"/>
                <a:ea typeface="DejaVu Sans"/>
              </a:rPr>
              <a:t>Tematica: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847800" y="3210480"/>
            <a:ext cx="3495240" cy="4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91440" indent="-90360">
              <a:lnSpc>
                <a:spcPct val="110000"/>
              </a:lnSpc>
              <a:spcBef>
                <a:spcPts val="1199"/>
              </a:spcBef>
              <a:spcAft>
                <a:spcPts val="201"/>
              </a:spcAft>
              <a:buClr>
                <a:srgbClr val="e88b33"/>
              </a:buClr>
              <a:buFont typeface="Calibri"/>
              <a:buChar char=" "/>
            </a:pPr>
            <a:r>
              <a:rPr b="1" lang="en-US" sz="1400" spc="-1" strike="noStrike">
                <a:solidFill>
                  <a:srgbClr val="404040"/>
                </a:solidFill>
                <a:latin typeface="Speak Pro"/>
                <a:ea typeface="DejaVu Sans"/>
              </a:rPr>
              <a:t>Solutia tehnica propusa: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1143000" y="2893320"/>
            <a:ext cx="3219840" cy="5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Analiza mersului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Detecția de anomalii ale mersului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Îndrumare de corecție a mersului</a:t>
            </a:r>
            <a:endParaRPr b="0" lang="en-US" sz="1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743040" y="2524680"/>
            <a:ext cx="2545920" cy="4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Speak Pro"/>
                <a:ea typeface="DejaVu Sans"/>
              </a:rPr>
              <a:t>Problema tehnica: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49" name="CustomShape 8"/>
          <p:cNvSpPr/>
          <p:nvPr/>
        </p:nvSpPr>
        <p:spPr>
          <a:xfrm>
            <a:off x="914400" y="5203080"/>
            <a:ext cx="2545920" cy="4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br/>
            <a:r>
              <a:rPr b="1" lang="en-US" sz="1400" spc="-1" strike="noStrike">
                <a:solidFill>
                  <a:srgbClr val="000000"/>
                </a:solidFill>
                <a:latin typeface="Speak Pro"/>
                <a:ea typeface="DejaVu Sans"/>
              </a:rPr>
              <a:t>Conclusions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50" name="CustomShape 9"/>
          <p:cNvSpPr/>
          <p:nvPr/>
        </p:nvSpPr>
        <p:spPr>
          <a:xfrm>
            <a:off x="264960" y="6413760"/>
            <a:ext cx="11355480" cy="4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fr-FR" sz="1400" spc="-1" strike="noStrike">
                <a:solidFill>
                  <a:srgbClr val="ffffff"/>
                </a:solidFill>
                <a:latin typeface="Speak Pro"/>
                <a:ea typeface="DejaVu Sans"/>
              </a:rPr>
              <a:t>Targul </a:t>
            </a:r>
            <a:r>
              <a:rPr b="0" lang="ro-RO" sz="1400" spc="-1" strike="noStrike">
                <a:solidFill>
                  <a:srgbClr val="ffffff"/>
                </a:solidFill>
                <a:latin typeface="Speak Pro"/>
                <a:ea typeface="DejaVu Sans"/>
              </a:rPr>
              <a:t>International</a:t>
            </a:r>
            <a:r>
              <a:rPr b="0" lang="fr-FR" sz="1400" spc="-1" strike="noStrike">
                <a:solidFill>
                  <a:srgbClr val="ffffff"/>
                </a:solidFill>
                <a:latin typeface="Speak Pro"/>
                <a:ea typeface="DejaVu Sans"/>
              </a:rPr>
              <a:t> de </a:t>
            </a:r>
            <a:r>
              <a:rPr b="0" lang="ro-RO" sz="1400" spc="-1" strike="noStrike">
                <a:solidFill>
                  <a:srgbClr val="ffffff"/>
                </a:solidFill>
                <a:latin typeface="Speak Pro"/>
                <a:ea typeface="DejaVu Sans"/>
              </a:rPr>
              <a:t>Invent</a:t>
            </a:r>
            <a:r>
              <a:rPr b="0" lang="fr-FR" sz="1400" spc="-1" strike="noStrike">
                <a:solidFill>
                  <a:srgbClr val="ffffff"/>
                </a:solidFill>
                <a:latin typeface="Speak Pro"/>
                <a:ea typeface="DejaVu Sans"/>
              </a:rPr>
              <a:t>ii si Idei Practice Invent – Invest Constantin-Marin Antohi, editia 12- a, Iasi, Romania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51" name="CustomShape 10"/>
          <p:cNvSpPr/>
          <p:nvPr/>
        </p:nvSpPr>
        <p:spPr>
          <a:xfrm>
            <a:off x="1100880" y="2411280"/>
            <a:ext cx="2359440" cy="5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52" name="CustomShape 11"/>
          <p:cNvSpPr/>
          <p:nvPr/>
        </p:nvSpPr>
        <p:spPr>
          <a:xfrm>
            <a:off x="1143000" y="3807720"/>
            <a:ext cx="3569040" cy="5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Platformă pedometrică mobilă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Analiza în timp real a parametrilor mersului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Feedback în timp real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Implementarea a unui sistem electronic inteligent de analiză a mersului înglobat în branțurile încălțămintei</a:t>
            </a:r>
            <a:endParaRPr b="0" lang="en-US" sz="1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</p:txBody>
      </p:sp>
      <p:sp>
        <p:nvSpPr>
          <p:cNvPr id="53" name="CustomShape 12"/>
          <p:cNvSpPr/>
          <p:nvPr/>
        </p:nvSpPr>
        <p:spPr>
          <a:xfrm>
            <a:off x="1317960" y="4353840"/>
            <a:ext cx="2339280" cy="4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91440" indent="-90360">
              <a:lnSpc>
                <a:spcPct val="110000"/>
              </a:lnSpc>
              <a:spcBef>
                <a:spcPts val="1199"/>
              </a:spcBef>
              <a:spcAft>
                <a:spcPts val="201"/>
              </a:spcAft>
              <a:buClr>
                <a:srgbClr val="e88b33"/>
              </a:buClr>
              <a:buFont typeface="Calibri"/>
              <a:buChar char=" "/>
            </a:pPr>
            <a:r>
              <a:rPr b="1" lang="en-US" sz="1400" spc="-1" strike="noStrike">
                <a:solidFill>
                  <a:srgbClr val="404040"/>
                </a:solidFill>
                <a:latin typeface="Speak Pro"/>
                <a:ea typeface="DejaVu Sans"/>
              </a:rPr>
              <a:t>Cuvinte cheie: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54" name="CustomShape 13"/>
          <p:cNvSpPr/>
          <p:nvPr/>
        </p:nvSpPr>
        <p:spPr>
          <a:xfrm>
            <a:off x="8458200" y="1828800"/>
            <a:ext cx="2545920" cy="4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Speak Pro"/>
                <a:ea typeface="DejaVu Sans"/>
              </a:rPr>
              <a:t>Aplicabilitate: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55" name="CustomShape 14"/>
          <p:cNvSpPr/>
          <p:nvPr/>
        </p:nvSpPr>
        <p:spPr>
          <a:xfrm>
            <a:off x="8655120" y="3210480"/>
            <a:ext cx="2545920" cy="44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br/>
            <a:br/>
            <a:br/>
            <a:br/>
            <a:br/>
            <a:br/>
            <a:br/>
            <a:br/>
            <a:br/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Speak Pro"/>
                <a:ea typeface="DejaVu Sans"/>
              </a:rPr>
              <a:t>Avantaje: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56" name="CustomShape 15"/>
          <p:cNvSpPr/>
          <p:nvPr/>
        </p:nvSpPr>
        <p:spPr>
          <a:xfrm>
            <a:off x="1460160" y="4800240"/>
            <a:ext cx="3569040" cy="5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Gait analysis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Gait correction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Fall prediction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Gait development</a:t>
            </a:r>
            <a:endParaRPr b="0" lang="en-US" sz="1000" spc="-1" strike="noStrike">
              <a:latin typeface="Arial"/>
            </a:endParaRPr>
          </a:p>
        </p:txBody>
      </p:sp>
      <p:pic>
        <p:nvPicPr>
          <p:cNvPr id="57" name="" descr=""/>
          <p:cNvPicPr/>
          <p:nvPr/>
        </p:nvPicPr>
        <p:blipFill>
          <a:blip r:embed="rId3"/>
          <a:stretch/>
        </p:blipFill>
        <p:spPr>
          <a:xfrm>
            <a:off x="3996360" y="2160360"/>
            <a:ext cx="4232880" cy="3175560"/>
          </a:xfrm>
          <a:prstGeom prst="rect">
            <a:avLst/>
          </a:prstGeom>
          <a:ln w="0">
            <a:noFill/>
          </a:ln>
        </p:spPr>
      </p:pic>
      <p:sp>
        <p:nvSpPr>
          <p:cNvPr id="58" name="CustomShape 16"/>
          <p:cNvSpPr/>
          <p:nvPr/>
        </p:nvSpPr>
        <p:spPr>
          <a:xfrm>
            <a:off x="8229960" y="2757960"/>
            <a:ext cx="3428280" cy="112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Facilitarea și monitorizarea procesului de recuperare a persoanelor care au suferit o fractură în urma unui accident.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Depistarea și decelerarea agravării stadiilor maladiilor neurodegenerative precum Parkinson și Alzheimer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Monitorizarea dezvoltării mersului corect la copii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Depistarea și prevenirea căderii la persoanele în vârstă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Recunoaștere a unor trăsături individuale cu aplicații în biometrie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Posibilitatea extragerii a unor parametri posturali și comportamentali a individului</a:t>
            </a:r>
            <a:endParaRPr b="0" lang="en-US" sz="1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</p:txBody>
      </p:sp>
      <p:sp>
        <p:nvSpPr>
          <p:cNvPr id="59" name="CustomShape 17"/>
          <p:cNvSpPr/>
          <p:nvPr/>
        </p:nvSpPr>
        <p:spPr>
          <a:xfrm>
            <a:off x="8229600" y="5407920"/>
            <a:ext cx="3219840" cy="5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Sistem ce nu afectează în nici un fel mersul sau aspectul exterior al unui individ, deci care este practic imperceptibil pentru purtător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Utilizarea a unor circuite ce nu necesită mentenanță pe o perioadă îndelungată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Procesare locală a semnalelor ce nu necesită conectarea la o unitate exterioară și care poate da răspuns imediat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Consum de putere și preț redus.</a:t>
            </a:r>
            <a:endParaRPr b="0" lang="en-US" sz="1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</p:txBody>
      </p:sp>
      <p:sp>
        <p:nvSpPr>
          <p:cNvPr id="60" name="CustomShape 18"/>
          <p:cNvSpPr/>
          <p:nvPr/>
        </p:nvSpPr>
        <p:spPr>
          <a:xfrm>
            <a:off x="914400" y="2207880"/>
            <a:ext cx="3219840" cy="5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Analiza mersului și a parametrilor de mers în timp real</a:t>
            </a:r>
            <a:endParaRPr b="0" lang="en-US" sz="1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</p:txBody>
      </p:sp>
      <p:sp>
        <p:nvSpPr>
          <p:cNvPr id="61" name="CustomShape 19"/>
          <p:cNvSpPr/>
          <p:nvPr/>
        </p:nvSpPr>
        <p:spPr>
          <a:xfrm>
            <a:off x="686520" y="5636880"/>
            <a:ext cx="5942880" cy="76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Sistemul este o îmbunătățire a tehnologiilor de top care au o slabă distribuție pe piață fiind scumpe, greu de realizat, în stadii de dezvoltare, etc.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Parametrii mersului pot fi utilizați într-o gamă largă de aplicații medicale și biometrice</a:t>
            </a:r>
            <a:endParaRPr b="0" lang="en-US" sz="1000" spc="-1" strike="noStrike">
              <a:latin typeface="Arial"/>
            </a:endParaRPr>
          </a:p>
          <a:p>
            <a:pPr marL="216000" indent="-215280">
              <a:lnSpc>
                <a:spcPct val="100000"/>
              </a:lnSpc>
              <a:buClr>
                <a:srgbClr val="bf6816"/>
              </a:buClr>
              <a:buFont typeface="Wingdings" charset="2"/>
              <a:buChar char=""/>
            </a:pPr>
            <a:r>
              <a:rPr b="0" lang="en-US" sz="1000" spc="-1" strike="noStrike">
                <a:solidFill>
                  <a:srgbClr val="bf6816"/>
                </a:solidFill>
                <a:latin typeface="Speak Pro"/>
                <a:ea typeface="DejaVu Sans"/>
              </a:rPr>
              <a:t>Necesitatea monitorizării parametrilor fiziologici devine indispensabilă odată cu progresul industrial.</a:t>
            </a:r>
            <a:endParaRPr b="0" lang="en-US" sz="1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en-US" sz="1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61B789026438458EF29BB7CE6DBAE4" ma:contentTypeVersion="5" ma:contentTypeDescription="Creați un document nou." ma:contentTypeScope="" ma:versionID="9357418824631c5ce658c5e615ff0c98">
  <xsd:schema xmlns:xsd="http://www.w3.org/2001/XMLSchema" xmlns:xs="http://www.w3.org/2001/XMLSchema" xmlns:p="http://schemas.microsoft.com/office/2006/metadata/properties" xmlns:ns2="0f599311-bd77-4575-80c7-78a36c33cdd3" targetNamespace="http://schemas.microsoft.com/office/2006/metadata/properties" ma:root="true" ma:fieldsID="2b77de50b16983465cefd542167a3f6d" ns2:_="">
    <xsd:import namespace="0f599311-bd77-4575-80c7-78a36c33cd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599311-bd77-4575-80c7-78a36c33cd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 de conținut"/>
        <xsd:element ref="dc:title" minOccurs="0" maxOccurs="1" ma:index="4" ma:displayName="Titlu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61B789026438458EF29BB7CE6DBAE4" ma:contentTypeVersion="5" ma:contentTypeDescription="Create a new document." ma:contentTypeScope="" ma:versionID="79c92d04e165e9a5c3cdd6ab6fc92e60">
  <xsd:schema xmlns:xsd="http://www.w3.org/2001/XMLSchema" xmlns:xs="http://www.w3.org/2001/XMLSchema" xmlns:p="http://schemas.microsoft.com/office/2006/metadata/properties" xmlns:ns2="0f599311-bd77-4575-80c7-78a36c33cdd3" targetNamespace="http://schemas.microsoft.com/office/2006/metadata/properties" ma:root="true" ma:fieldsID="7490636c6b99e1f653a2f3ec33bbc41b" ns2:_="">
    <xsd:import namespace="0f599311-bd77-4575-80c7-78a36c33cd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599311-bd77-4575-80c7-78a36c33cd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3CD65D-61A5-43C9-A837-6EC73C7DA8AB}">
  <ds:schemaRefs>
    <ds:schemaRef ds:uri="71af3243-3dd4-4a8d-8c0d-dd76da1f02a5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FFC2A8-3A28-405A-975A-E433FD5B0EEF}"/>
</file>

<file path=customXml/itemProps4.xml><?xml version="1.0" encoding="utf-8"?>
<ds:datastoreItem xmlns:ds="http://schemas.openxmlformats.org/officeDocument/2006/customXml" ds:itemID="{D7006482-9EA4-4C55-9512-1BA091EAB598}"/>
</file>

<file path=customXml/itemProps5.xml><?xml version="1.0" encoding="utf-8"?>
<ds:datastoreItem xmlns:ds="http://schemas.openxmlformats.org/officeDocument/2006/customXml" ds:itemID="{E56E5E0A-F68D-4981-964B-BB0471B2C768}"/>
</file>

<file path=customXml/itemProps6.xml><?xml version="1.0" encoding="utf-8"?>
<ds:datastoreItem xmlns:ds="http://schemas.openxmlformats.org/officeDocument/2006/customXml" ds:itemID="{EFDB6612-9CD9-4E19-B047-98EF3020C53F}"/>
</file>

<file path=docProps/app.xml><?xml version="1.0" encoding="utf-8"?>
<Properties xmlns="http://schemas.openxmlformats.org/officeDocument/2006/extended-properties" xmlns:vt="http://schemas.openxmlformats.org/officeDocument/2006/docPropsVTypes">
  <Template>{9E98C9B7-1F63-4F38-9F44-6436DE32F7CE}tf11437505_win32</Template>
  <TotalTime>35</TotalTime>
  <Application>LibreOffice/7.0.1.2$Windows_X86_64 LibreOffice_project/7cbcfc562f6eb6708b5ff7d7397325de9e764452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AGHION Cristian</dc:creator>
  <dc:description/>
  <cp:lastModifiedBy/>
  <cp:revision>8</cp:revision>
  <dcterms:created xsi:type="dcterms:W3CDTF">2020-11-16T10:44:30Z</dcterms:created>
  <dcterms:modified xsi:type="dcterms:W3CDTF">2021-11-30T19:26:55Z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0x010100B861B789026438458EF29BB7CE6DBAE4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