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31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33AB5-31A2-4160-8A91-A8C8FC531E8D}" v="6" dt="2021-11-27T08:19:14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 snapToGrid="0">
      <p:cViewPr>
        <p:scale>
          <a:sx n="100" d="100"/>
          <a:sy n="100" d="100"/>
        </p:scale>
        <p:origin x="876" y="2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us HAGAN" userId="S::marius.hagan@etti.tuiasi.ro::411d0ba6-9333-4a5f-8b4d-5c7f9eb3c38a" providerId="AD" clId="Web-{03D33AB5-31A2-4160-8A91-A8C8FC531E8D}"/>
    <pc:docChg chg="modSld">
      <pc:chgData name="Marius HAGAN" userId="S::marius.hagan@etti.tuiasi.ro::411d0ba6-9333-4a5f-8b4d-5c7f9eb3c38a" providerId="AD" clId="Web-{03D33AB5-31A2-4160-8A91-A8C8FC531E8D}" dt="2021-11-27T08:19:14.969" v="4" actId="1076"/>
      <pc:docMkLst>
        <pc:docMk/>
      </pc:docMkLst>
      <pc:sldChg chg="delSp modSp">
        <pc:chgData name="Marius HAGAN" userId="S::marius.hagan@etti.tuiasi.ro::411d0ba6-9333-4a5f-8b4d-5c7f9eb3c38a" providerId="AD" clId="Web-{03D33AB5-31A2-4160-8A91-A8C8FC531E8D}" dt="2021-11-27T08:19:14.969" v="4" actId="1076"/>
        <pc:sldMkLst>
          <pc:docMk/>
          <pc:sldMk cId="1988514133" sldId="310"/>
        </pc:sldMkLst>
        <pc:spChg chg="mod">
          <ac:chgData name="Marius HAGAN" userId="S::marius.hagan@etti.tuiasi.ro::411d0ba6-9333-4a5f-8b4d-5c7f9eb3c38a" providerId="AD" clId="Web-{03D33AB5-31A2-4160-8A91-A8C8FC531E8D}" dt="2021-11-27T08:19:14.969" v="4" actId="1076"/>
          <ac:spMkLst>
            <pc:docMk/>
            <pc:sldMk cId="1988514133" sldId="310"/>
            <ac:spMk id="25" creationId="{56B00CBA-933D-424B-890B-F85D8D4EB6B6}"/>
          </ac:spMkLst>
        </pc:spChg>
        <pc:spChg chg="del mod">
          <ac:chgData name="Marius HAGAN" userId="S::marius.hagan@etti.tuiasi.ro::411d0ba6-9333-4a5f-8b4d-5c7f9eb3c38a" providerId="AD" clId="Web-{03D33AB5-31A2-4160-8A91-A8C8FC531E8D}" dt="2021-11-27T08:19:07.328" v="3"/>
          <ac:spMkLst>
            <pc:docMk/>
            <pc:sldMk cId="1988514133" sldId="310"/>
            <ac:spMk id="27" creationId="{C85E35B6-B49A-4006-89A4-ED4E183F41A1}"/>
          </ac:spMkLst>
        </pc:spChg>
        <pc:spChg chg="del">
          <ac:chgData name="Marius HAGAN" userId="S::marius.hagan@etti.tuiasi.ro::411d0ba6-9333-4a5f-8b4d-5c7f9eb3c38a" providerId="AD" clId="Web-{03D33AB5-31A2-4160-8A91-A8C8FC531E8D}" dt="2021-11-27T08:18:48.703" v="0"/>
          <ac:spMkLst>
            <pc:docMk/>
            <pc:sldMk cId="1988514133" sldId="310"/>
            <ac:spMk id="29" creationId="{CCBA35F4-30E1-4C7B-899E-AB2368A0BE2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C25F7-DF0A-41FB-9E9C-5810BDE34302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EB001-84E2-4549-8C40-3D3DB72D4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0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EB001-84E2-4549-8C40-3D3DB72D4F2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4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tăText 29">
            <a:extLst>
              <a:ext uri="{FF2B5EF4-FFF2-40B4-BE49-F238E27FC236}">
                <a16:creationId xmlns:a16="http://schemas.microsoft.com/office/drawing/2014/main" id="{A5D19B53-2A75-468A-9ED0-DDA5ACF035ED}"/>
              </a:ext>
            </a:extLst>
          </p:cNvPr>
          <p:cNvSpPr txBox="1"/>
          <p:nvPr/>
        </p:nvSpPr>
        <p:spPr>
          <a:xfrm>
            <a:off x="1090586" y="4909037"/>
            <a:ext cx="60944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griculture parameters</a:t>
            </a:r>
          </a:p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LoRa in agriculture</a:t>
            </a:r>
          </a:p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recision agriculture</a:t>
            </a:r>
          </a:p>
        </p:txBody>
      </p:sp>
      <p:sp>
        <p:nvSpPr>
          <p:cNvPr id="29" name="CasetăText 28">
            <a:extLst>
              <a:ext uri="{FF2B5EF4-FFF2-40B4-BE49-F238E27FC236}">
                <a16:creationId xmlns:a16="http://schemas.microsoft.com/office/drawing/2014/main" id="{BBB1D023-17FD-413E-8F03-3D3DB7B752C8}"/>
              </a:ext>
            </a:extLst>
          </p:cNvPr>
          <p:cNvSpPr txBox="1"/>
          <p:nvPr/>
        </p:nvSpPr>
        <p:spPr>
          <a:xfrm>
            <a:off x="8566769" y="2496543"/>
            <a:ext cx="3582162" cy="1175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Domeniul de aplicabilitate este destul de vast, pornind de la medii controlate precum sere, până la culturi pe suprafețe mari ce nu sunt protejate.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ceea ce privește speciile plantelor, aceste dispozitive pot fi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aplicate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unei game largi de plante, de la o simplă plantație de roșii până la culturi de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arbori.</a:t>
            </a:r>
            <a:endParaRPr lang="en-US" sz="1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tăText 27">
            <a:extLst>
              <a:ext uri="{FF2B5EF4-FFF2-40B4-BE49-F238E27FC236}">
                <a16:creationId xmlns:a16="http://schemas.microsoft.com/office/drawing/2014/main" id="{1E115535-B473-4112-9ACC-548BD55D8F5F}"/>
              </a:ext>
            </a:extLst>
          </p:cNvPr>
          <p:cNvSpPr txBox="1"/>
          <p:nvPr/>
        </p:nvSpPr>
        <p:spPr>
          <a:xfrm>
            <a:off x="1090586" y="4081259"/>
            <a:ext cx="33442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Senzori speciali pentru determinarea parametrilor critici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Utilizarea LoRa pentru transmitere cu consum foarte mic.</a:t>
            </a:r>
          </a:p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Predicții tehnice utilizând inteligența artificială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ine 21">
            <a:extLst>
              <a:ext uri="{FF2B5EF4-FFF2-40B4-BE49-F238E27FC236}">
                <a16:creationId xmlns:a16="http://schemas.microsoft.com/office/drawing/2014/main" id="{3D81E597-3190-4E7B-94AD-F1A735158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181" y="335659"/>
            <a:ext cx="739318" cy="990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D4919C-9E37-4579-B3DE-8566E5C7A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01" y="294717"/>
            <a:ext cx="955707" cy="973405"/>
          </a:xfrm>
          <a:prstGeom prst="rect">
            <a:avLst/>
          </a:prstGeom>
        </p:spPr>
      </p:pic>
      <p:sp>
        <p:nvSpPr>
          <p:cNvPr id="9" name="Substituent text 15">
            <a:extLst>
              <a:ext uri="{FF2B5EF4-FFF2-40B4-BE49-F238E27FC236}">
                <a16:creationId xmlns:a16="http://schemas.microsoft.com/office/drawing/2014/main" id="{9D756AE9-15C0-4A09-999D-53247F5FE3C9}"/>
              </a:ext>
            </a:extLst>
          </p:cNvPr>
          <p:cNvSpPr txBox="1">
            <a:spLocks/>
          </p:cNvSpPr>
          <p:nvPr/>
        </p:nvSpPr>
        <p:spPr>
          <a:xfrm>
            <a:off x="4883312" y="932110"/>
            <a:ext cx="2641764" cy="59823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Ignătescu Andrei-Marian</a:t>
            </a:r>
          </a:p>
        </p:txBody>
      </p:sp>
      <p:sp>
        <p:nvSpPr>
          <p:cNvPr id="11" name="Substituent text 16">
            <a:extLst>
              <a:ext uri="{FF2B5EF4-FFF2-40B4-BE49-F238E27FC236}">
                <a16:creationId xmlns:a16="http://schemas.microsoft.com/office/drawing/2014/main" id="{327B4BDA-B29E-47A2-80E1-F89B08545A18}"/>
              </a:ext>
            </a:extLst>
          </p:cNvPr>
          <p:cNvSpPr txBox="1">
            <a:spLocks/>
          </p:cNvSpPr>
          <p:nvPr/>
        </p:nvSpPr>
        <p:spPr>
          <a:xfrm>
            <a:off x="2819400" y="1361337"/>
            <a:ext cx="6553200" cy="63455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Facultatea de Electronică, Telecomunicații și Tehnologia Informației din Iași</a:t>
            </a:r>
          </a:p>
        </p:txBody>
      </p:sp>
      <p:sp>
        <p:nvSpPr>
          <p:cNvPr id="13" name="Substituent text 17">
            <a:extLst>
              <a:ext uri="{FF2B5EF4-FFF2-40B4-BE49-F238E27FC236}">
                <a16:creationId xmlns:a16="http://schemas.microsoft.com/office/drawing/2014/main" id="{7603F159-B44B-45A3-BA65-7FA50F8A47B6}"/>
              </a:ext>
            </a:extLst>
          </p:cNvPr>
          <p:cNvSpPr txBox="1">
            <a:spLocks/>
          </p:cNvSpPr>
          <p:nvPr/>
        </p:nvSpPr>
        <p:spPr>
          <a:xfrm>
            <a:off x="4039630" y="83148"/>
            <a:ext cx="4112740" cy="58151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Rețea inteligentă de monitorizare a culturilor agricole</a:t>
            </a:r>
          </a:p>
        </p:txBody>
      </p:sp>
      <p:sp>
        <p:nvSpPr>
          <p:cNvPr id="15" name="Substituent text 2">
            <a:extLst>
              <a:ext uri="{FF2B5EF4-FFF2-40B4-BE49-F238E27FC236}">
                <a16:creationId xmlns:a16="http://schemas.microsoft.com/office/drawing/2014/main" id="{FB0E6855-351C-4C19-9D1D-599223FB69C3}"/>
              </a:ext>
            </a:extLst>
          </p:cNvPr>
          <p:cNvSpPr txBox="1">
            <a:spLocks/>
          </p:cNvSpPr>
          <p:nvPr/>
        </p:nvSpPr>
        <p:spPr>
          <a:xfrm>
            <a:off x="1090586" y="1916776"/>
            <a:ext cx="1614472" cy="447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Tematica</a:t>
            </a:r>
            <a:r>
              <a:rPr lang="en-US" sz="1400" b="1" cap="none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7" name="Substituent text 5">
            <a:extLst>
              <a:ext uri="{FF2B5EF4-FFF2-40B4-BE49-F238E27FC236}">
                <a16:creationId xmlns:a16="http://schemas.microsoft.com/office/drawing/2014/main" id="{0D015FD6-D1B0-4233-BB15-8317F273D09A}"/>
              </a:ext>
            </a:extLst>
          </p:cNvPr>
          <p:cNvSpPr txBox="1">
            <a:spLocks/>
          </p:cNvSpPr>
          <p:nvPr/>
        </p:nvSpPr>
        <p:spPr>
          <a:xfrm>
            <a:off x="1090586" y="3794319"/>
            <a:ext cx="2148840" cy="44792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Soluția tehnică propusă:</a:t>
            </a:r>
          </a:p>
        </p:txBody>
      </p:sp>
      <p:sp>
        <p:nvSpPr>
          <p:cNvPr id="21" name="Substituent text 2">
            <a:extLst>
              <a:ext uri="{FF2B5EF4-FFF2-40B4-BE49-F238E27FC236}">
                <a16:creationId xmlns:a16="http://schemas.microsoft.com/office/drawing/2014/main" id="{BF7A37A3-50B2-49FC-920B-C3FF90711F1E}"/>
              </a:ext>
            </a:extLst>
          </p:cNvPr>
          <p:cNvSpPr txBox="1">
            <a:spLocks/>
          </p:cNvSpPr>
          <p:nvPr/>
        </p:nvSpPr>
        <p:spPr>
          <a:xfrm>
            <a:off x="1090586" y="2563728"/>
            <a:ext cx="1614472" cy="447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 tehnică:</a:t>
            </a:r>
          </a:p>
        </p:txBody>
      </p:sp>
      <p:sp>
        <p:nvSpPr>
          <p:cNvPr id="25" name="Substituent text 2">
            <a:extLst>
              <a:ext uri="{FF2B5EF4-FFF2-40B4-BE49-F238E27FC236}">
                <a16:creationId xmlns:a16="http://schemas.microsoft.com/office/drawing/2014/main" id="{56B00CBA-933D-424B-890B-F85D8D4EB6B6}"/>
              </a:ext>
            </a:extLst>
          </p:cNvPr>
          <p:cNvSpPr txBox="1">
            <a:spLocks/>
          </p:cNvSpPr>
          <p:nvPr/>
        </p:nvSpPr>
        <p:spPr>
          <a:xfrm>
            <a:off x="1090586" y="5394401"/>
            <a:ext cx="1133832" cy="305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Concluzii:</a:t>
            </a:r>
          </a:p>
        </p:txBody>
      </p:sp>
      <p:sp>
        <p:nvSpPr>
          <p:cNvPr id="31" name="Substituent text 2">
            <a:extLst>
              <a:ext uri="{FF2B5EF4-FFF2-40B4-BE49-F238E27FC236}">
                <a16:creationId xmlns:a16="http://schemas.microsoft.com/office/drawing/2014/main" id="{86639826-E1D8-43D9-B7D3-811090F20730}"/>
              </a:ext>
            </a:extLst>
          </p:cNvPr>
          <p:cNvSpPr txBox="1">
            <a:spLocks/>
          </p:cNvSpPr>
          <p:nvPr/>
        </p:nvSpPr>
        <p:spPr>
          <a:xfrm>
            <a:off x="264935" y="6413873"/>
            <a:ext cx="11356491" cy="447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cap="none" dirty="0">
                <a:solidFill>
                  <a:schemeClr val="bg1"/>
                </a:solidFill>
              </a:rPr>
              <a:t>Targul </a:t>
            </a:r>
            <a:r>
              <a:rPr lang="ro-RO" sz="1400" cap="none" dirty="0">
                <a:solidFill>
                  <a:schemeClr val="bg1"/>
                </a:solidFill>
              </a:rPr>
              <a:t>International</a:t>
            </a:r>
            <a:r>
              <a:rPr lang="fr-FR" sz="1400" cap="none" dirty="0">
                <a:solidFill>
                  <a:schemeClr val="bg1"/>
                </a:solidFill>
              </a:rPr>
              <a:t> de </a:t>
            </a:r>
            <a:r>
              <a:rPr lang="ro-RO" sz="1400" cap="none" dirty="0">
                <a:solidFill>
                  <a:schemeClr val="bg1"/>
                </a:solidFill>
              </a:rPr>
              <a:t>Invent</a:t>
            </a:r>
            <a:r>
              <a:rPr lang="fr-FR" sz="1400" cap="none" dirty="0">
                <a:solidFill>
                  <a:schemeClr val="bg1"/>
                </a:solidFill>
              </a:rPr>
              <a:t>ii si Idei Practice Invent – Invest Constantin-Marin Antohi, editia 12- a, Iasi, Romania</a:t>
            </a:r>
            <a:endParaRPr lang="en-US" sz="1400" cap="none" dirty="0">
              <a:solidFill>
                <a:schemeClr val="bg1"/>
              </a:solidFill>
            </a:endParaRPr>
          </a:p>
        </p:txBody>
      </p:sp>
      <p:sp>
        <p:nvSpPr>
          <p:cNvPr id="22" name="Substituent text 5">
            <a:extLst>
              <a:ext uri="{FF2B5EF4-FFF2-40B4-BE49-F238E27FC236}">
                <a16:creationId xmlns:a16="http://schemas.microsoft.com/office/drawing/2014/main" id="{0D015FD6-D1B0-4233-BB15-8317F273D09A}"/>
              </a:ext>
            </a:extLst>
          </p:cNvPr>
          <p:cNvSpPr txBox="1">
            <a:spLocks/>
          </p:cNvSpPr>
          <p:nvPr/>
        </p:nvSpPr>
        <p:spPr>
          <a:xfrm>
            <a:off x="1090586" y="4640490"/>
            <a:ext cx="1318107" cy="30552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Cuvinte cheie:</a:t>
            </a:r>
          </a:p>
        </p:txBody>
      </p:sp>
      <p:sp>
        <p:nvSpPr>
          <p:cNvPr id="24" name="Substituent text 2">
            <a:extLst>
              <a:ext uri="{FF2B5EF4-FFF2-40B4-BE49-F238E27FC236}">
                <a16:creationId xmlns:a16="http://schemas.microsoft.com/office/drawing/2014/main" id="{FB0E6855-351C-4C19-9D1D-599223FB69C3}"/>
              </a:ext>
            </a:extLst>
          </p:cNvPr>
          <p:cNvSpPr txBox="1">
            <a:spLocks/>
          </p:cNvSpPr>
          <p:nvPr/>
        </p:nvSpPr>
        <p:spPr>
          <a:xfrm>
            <a:off x="8566769" y="2137194"/>
            <a:ext cx="1377747" cy="358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Aplicabilitate:</a:t>
            </a:r>
          </a:p>
        </p:txBody>
      </p:sp>
      <p:sp>
        <p:nvSpPr>
          <p:cNvPr id="26" name="Substituent text 2">
            <a:extLst>
              <a:ext uri="{FF2B5EF4-FFF2-40B4-BE49-F238E27FC236}">
                <a16:creationId xmlns:a16="http://schemas.microsoft.com/office/drawing/2014/main" id="{FB0E6855-351C-4C19-9D1D-599223FB69C3}"/>
              </a:ext>
            </a:extLst>
          </p:cNvPr>
          <p:cNvSpPr txBox="1">
            <a:spLocks/>
          </p:cNvSpPr>
          <p:nvPr/>
        </p:nvSpPr>
        <p:spPr>
          <a:xfrm>
            <a:off x="8574134" y="3693887"/>
            <a:ext cx="1080151" cy="303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Avantaje:</a:t>
            </a:r>
          </a:p>
        </p:txBody>
      </p:sp>
      <p:sp>
        <p:nvSpPr>
          <p:cNvPr id="27" name="CasetăText 26">
            <a:extLst>
              <a:ext uri="{FF2B5EF4-FFF2-40B4-BE49-F238E27FC236}">
                <a16:creationId xmlns:a16="http://schemas.microsoft.com/office/drawing/2014/main" id="{855D25F7-1182-409B-9B42-DAA4456624B2}"/>
              </a:ext>
            </a:extLst>
          </p:cNvPr>
          <p:cNvSpPr txBox="1"/>
          <p:nvPr/>
        </p:nvSpPr>
        <p:spPr>
          <a:xfrm>
            <a:off x="1090586" y="2909631"/>
            <a:ext cx="3408262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Monitorizarea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ineficientă</a:t>
            </a:r>
            <a:r>
              <a:rPr lang="en-US" sz="10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parametrilor critici în timp real.</a:t>
            </a:r>
          </a:p>
          <a:p>
            <a:r>
              <a:rPr lang="en-US" sz="10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Lipsa calculării concentrației nutrienților existenți în sol și</a:t>
            </a:r>
            <a:r>
              <a:rPr lang="en-US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neînregistrarea Ph-ului acestuia.</a:t>
            </a:r>
          </a:p>
          <a:p>
            <a:r>
              <a:rPr lang="en-US" sz="10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Transmiterea, securizarea și prelucrarea datelor utilizând cât mai puțină energie.</a:t>
            </a:r>
          </a:p>
        </p:txBody>
      </p:sp>
      <p:sp>
        <p:nvSpPr>
          <p:cNvPr id="33" name="CasetăText 32">
            <a:extLst>
              <a:ext uri="{FF2B5EF4-FFF2-40B4-BE49-F238E27FC236}">
                <a16:creationId xmlns:a16="http://schemas.microsoft.com/office/drawing/2014/main" id="{2D6D4388-AC39-4B47-90DE-3AEB13F6C589}"/>
              </a:ext>
            </a:extLst>
          </p:cNvPr>
          <p:cNvSpPr txBox="1"/>
          <p:nvPr/>
        </p:nvSpPr>
        <p:spPr>
          <a:xfrm>
            <a:off x="8574134" y="4015040"/>
            <a:ext cx="3582162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200"/>
              </a:spcAft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 redus de energie și un preț mic de achiziție a rețelei de senzori.</a:t>
            </a:r>
          </a:p>
          <a:p>
            <a:pPr marL="0" marR="0">
              <a:spcBef>
                <a:spcPts val="0"/>
              </a:spcBef>
              <a:spcAft>
                <a:spcPts val="200"/>
              </a:spcAft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Fiabilitatea produsului.</a:t>
            </a:r>
          </a:p>
          <a:p>
            <a:pPr>
              <a:spcAft>
                <a:spcPts val="200"/>
              </a:spcAft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țiile achiziționate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pot fi stocate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creând baze de date pentru a putea prezice ce se va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ntâmpla cu culturile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î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viitor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Senzorii nu necesită mentenanță.</a:t>
            </a:r>
          </a:p>
          <a:p>
            <a:pPr marL="0" marR="0">
              <a:spcBef>
                <a:spcPts val="0"/>
              </a:spcBef>
              <a:spcAft>
                <a:spcPts val="200"/>
              </a:spcAft>
            </a:pPr>
            <a:endParaRPr lang="en-US" sz="1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ine 13">
            <a:extLst>
              <a:ext uri="{FF2B5EF4-FFF2-40B4-BE49-F238E27FC236}">
                <a16:creationId xmlns:a16="http://schemas.microsoft.com/office/drawing/2014/main" id="{25B317D3-B6AB-4D83-AFC1-002A54FA4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565" y="1875269"/>
            <a:ext cx="4797474" cy="4797474"/>
          </a:xfrm>
          <a:prstGeom prst="rect">
            <a:avLst/>
          </a:prstGeom>
        </p:spPr>
      </p:pic>
      <p:sp>
        <p:nvSpPr>
          <p:cNvPr id="23" name="CasetăText 22">
            <a:extLst>
              <a:ext uri="{FF2B5EF4-FFF2-40B4-BE49-F238E27FC236}">
                <a16:creationId xmlns:a16="http://schemas.microsoft.com/office/drawing/2014/main" id="{B1AB5EEE-C405-4FC1-92A2-7D21D9B09DDC}"/>
              </a:ext>
            </a:extLst>
          </p:cNvPr>
          <p:cNvSpPr txBox="1"/>
          <p:nvPr/>
        </p:nvSpPr>
        <p:spPr>
          <a:xfrm>
            <a:off x="1090586" y="2273098"/>
            <a:ext cx="24526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Achiziția, monitorizarea și prelucrarea datelor provenite de la culturi agricole.</a:t>
            </a:r>
          </a:p>
        </p:txBody>
      </p:sp>
      <p:sp>
        <p:nvSpPr>
          <p:cNvPr id="32" name="CasetăText 31">
            <a:extLst>
              <a:ext uri="{FF2B5EF4-FFF2-40B4-BE49-F238E27FC236}">
                <a16:creationId xmlns:a16="http://schemas.microsoft.com/office/drawing/2014/main" id="{8E8F4FFD-6903-4D3C-9E27-120302AE7064}"/>
              </a:ext>
            </a:extLst>
          </p:cNvPr>
          <p:cNvSpPr txBox="1"/>
          <p:nvPr/>
        </p:nvSpPr>
        <p:spPr>
          <a:xfrm>
            <a:off x="1090586" y="5647584"/>
            <a:ext cx="697442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Aceste rețele inteligente pot îmbunătăți producția culturilor și totodată simplifică procesul de monitorizare al acestora.</a:t>
            </a:r>
          </a:p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Toti acesti parametrii pot fi utilizati mai departea pentru luarea unor decizii.</a:t>
            </a:r>
          </a:p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Utilizarea acestui protocol de comunicare LoRa faciliteaza transmiterea datelor cu un consum foarte redus de energie.</a:t>
            </a:r>
          </a:p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 comparație cu sistemele deja existente pe piață, acesta înglobează o serie de senzori special produși pentru domeniul agricol. </a:t>
            </a:r>
          </a:p>
          <a:p>
            <a:endParaRPr lang="en-US" sz="1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141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61B789026438458EF29BB7CE6DBAE4" ma:contentTypeVersion="8" ma:contentTypeDescription="Create a new document." ma:contentTypeScope="" ma:versionID="597a6468c83a8e68fe4057dd0ff12122">
  <xsd:schema xmlns:xsd="http://www.w3.org/2001/XMLSchema" xmlns:xs="http://www.w3.org/2001/XMLSchema" xmlns:p="http://schemas.microsoft.com/office/2006/metadata/properties" xmlns:ns2="0f599311-bd77-4575-80c7-78a36c33cdd3" targetNamespace="http://schemas.microsoft.com/office/2006/metadata/properties" ma:root="true" ma:fieldsID="184ec6ecfe66b3e773e1b1fd1e4a0c1f" ns2:_="">
    <xsd:import namespace="0f599311-bd77-4575-80c7-78a36c33cd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99311-bd77-4575-80c7-78a36c33cd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E241384-A639-4538-89B0-4715D0C01CD2}"/>
</file>

<file path=docProps/app.xml><?xml version="1.0" encoding="utf-8"?>
<Properties xmlns="http://schemas.openxmlformats.org/officeDocument/2006/extended-properties" xmlns:vt="http://schemas.openxmlformats.org/officeDocument/2006/docPropsVTypes">
  <Template>{9E98C9B7-1F63-4F38-9F44-6436DE32F7CE}tf11437505_win32</Template>
  <TotalTime>337</TotalTime>
  <Words>303</Words>
  <Application>Microsoft Office PowerPoint</Application>
  <PresentationFormat>Ecran lat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</vt:i4>
      </vt:variant>
    </vt:vector>
  </HeadingPairs>
  <TitlesOfParts>
    <vt:vector size="6" baseType="lpstr">
      <vt:lpstr>Calibri</vt:lpstr>
      <vt:lpstr>Georgia Pro Cond Light</vt:lpstr>
      <vt:lpstr>Speak Pro</vt:lpstr>
      <vt:lpstr>Times New Roman</vt:lpstr>
      <vt:lpstr>RetrospectVTI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AGHION Cristian</dc:creator>
  <cp:lastModifiedBy>IGNATESCU Andrei-Marian</cp:lastModifiedBy>
  <cp:revision>39</cp:revision>
  <dcterms:created xsi:type="dcterms:W3CDTF">2020-11-16T10:44:30Z</dcterms:created>
  <dcterms:modified xsi:type="dcterms:W3CDTF">2021-12-08T18:08:13Z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0x010100B861B789026438458EF29BB7CE6DBAE4</vt:lpwstr>
  </property>
</Properties>
</file>