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sldIdLst>
    <p:sldId id="32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D33AB5-31A2-4160-8A91-A8C8FC531E8D}" v="6" dt="2021-11-27T08:19:14.9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291" autoAdjust="0"/>
  </p:normalViewPr>
  <p:slideViewPr>
    <p:cSldViewPr snapToGrid="0">
      <p:cViewPr varScale="1">
        <p:scale>
          <a:sx n="72" d="100"/>
          <a:sy n="72" d="100"/>
        </p:scale>
        <p:origin x="636"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us HAGAN" userId="S::marius.hagan@etti.tuiasi.ro::411d0ba6-9333-4a5f-8b4d-5c7f9eb3c38a" providerId="AD" clId="Web-{03D33AB5-31A2-4160-8A91-A8C8FC531E8D}"/>
    <pc:docChg chg="modSld">
      <pc:chgData name="Marius HAGAN" userId="S::marius.hagan@etti.tuiasi.ro::411d0ba6-9333-4a5f-8b4d-5c7f9eb3c38a" providerId="AD" clId="Web-{03D33AB5-31A2-4160-8A91-A8C8FC531E8D}" dt="2021-11-27T08:19:14.969" v="4" actId="1076"/>
      <pc:docMkLst>
        <pc:docMk/>
      </pc:docMkLst>
      <pc:sldChg chg="delSp modSp">
        <pc:chgData name="Marius HAGAN" userId="S::marius.hagan@etti.tuiasi.ro::411d0ba6-9333-4a5f-8b4d-5c7f9eb3c38a" providerId="AD" clId="Web-{03D33AB5-31A2-4160-8A91-A8C8FC531E8D}" dt="2021-11-27T08:19:14.969" v="4" actId="1076"/>
        <pc:sldMkLst>
          <pc:docMk/>
          <pc:sldMk cId="1988514133" sldId="310"/>
        </pc:sldMkLst>
        <pc:spChg chg="mod">
          <ac:chgData name="Marius HAGAN" userId="S::marius.hagan@etti.tuiasi.ro::411d0ba6-9333-4a5f-8b4d-5c7f9eb3c38a" providerId="AD" clId="Web-{03D33AB5-31A2-4160-8A91-A8C8FC531E8D}" dt="2021-11-27T08:19:14.969" v="4" actId="1076"/>
          <ac:spMkLst>
            <pc:docMk/>
            <pc:sldMk cId="1988514133" sldId="310"/>
            <ac:spMk id="25" creationId="{56B00CBA-933D-424B-890B-F85D8D4EB6B6}"/>
          </ac:spMkLst>
        </pc:spChg>
        <pc:spChg chg="del mod">
          <ac:chgData name="Marius HAGAN" userId="S::marius.hagan@etti.tuiasi.ro::411d0ba6-9333-4a5f-8b4d-5c7f9eb3c38a" providerId="AD" clId="Web-{03D33AB5-31A2-4160-8A91-A8C8FC531E8D}" dt="2021-11-27T08:19:07.328" v="3"/>
          <ac:spMkLst>
            <pc:docMk/>
            <pc:sldMk cId="1988514133" sldId="310"/>
            <ac:spMk id="27" creationId="{C85E35B6-B49A-4006-89A4-ED4E183F41A1}"/>
          </ac:spMkLst>
        </pc:spChg>
        <pc:spChg chg="del">
          <ac:chgData name="Marius HAGAN" userId="S::marius.hagan@etti.tuiasi.ro::411d0ba6-9333-4a5f-8b4d-5c7f9eb3c38a" providerId="AD" clId="Web-{03D33AB5-31A2-4160-8A91-A8C8FC531E8D}" dt="2021-11-27T08:18:48.703" v="0"/>
          <ac:spMkLst>
            <pc:docMk/>
            <pc:sldMk cId="1988514133" sldId="310"/>
            <ac:spMk id="29" creationId="{CCBA35F4-30E1-4C7B-899E-AB2368A0BE2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D8B826-6F2B-41C1-9C15-C81C000D12EF}" type="datetimeFigureOut">
              <a:rPr lang="ro-RO" smtClean="0"/>
              <a:t>03.12.2021</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57D723-B648-401C-918E-8FAC01FFBA1B}" type="slidenum">
              <a:rPr lang="ro-RO" smtClean="0"/>
              <a:t>‹#›</a:t>
            </a:fld>
            <a:endParaRPr lang="ro-RO"/>
          </a:p>
        </p:txBody>
      </p:sp>
    </p:spTree>
    <p:extLst>
      <p:ext uri="{BB962C8B-B14F-4D97-AF65-F5344CB8AC3E}">
        <p14:creationId xmlns:p14="http://schemas.microsoft.com/office/powerpoint/2010/main" val="3281377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pPr/>
              <a:t>12/3/2021</a:t>
            </a:fld>
            <a:endParaRPr lang="en-US"/>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148729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pPr/>
              <a:t>12/3/2021</a:t>
            </a:fld>
            <a:endParaRPr lang="en-US"/>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123898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pPr/>
              <a:t>12/3/2021</a:t>
            </a:fld>
            <a:endParaRPr lang="en-US"/>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82233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pPr/>
              <a:t>12/3/2021</a:t>
            </a:fld>
            <a:endParaRPr lang="en-US"/>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275761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pPr/>
              <a:t>12/3/2021</a:t>
            </a:fld>
            <a:endParaRPr lang="en-US"/>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180280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pPr/>
              <a:t>12/3/2021</a:t>
            </a:fld>
            <a:endParaRPr lang="en-US"/>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250177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pPr/>
              <a:t>12/3/2021</a:t>
            </a:fld>
            <a:endParaRPr lang="en-US"/>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3150701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pPr/>
              <a:t>12/3/2021</a:t>
            </a:fld>
            <a:endParaRPr lang="en-US"/>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a:p>
        </p:txBody>
      </p:sp>
    </p:spTree>
    <p:extLst>
      <p:ext uri="{BB962C8B-B14F-4D97-AF65-F5344CB8AC3E}">
        <p14:creationId xmlns:p14="http://schemas.microsoft.com/office/powerpoint/2010/main" val="801302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pPr/>
              <a:t>12/3/2021</a:t>
            </a:fld>
            <a:endParaRPr lang="en-US"/>
          </a:p>
        </p:txBody>
      </p:sp>
      <p:sp>
        <p:nvSpPr>
          <p:cNvPr id="6" name="Footer Placeholder 5"/>
          <p:cNvSpPr>
            <a:spLocks noGrp="1"/>
          </p:cNvSpPr>
          <p:nvPr>
            <p:ph type="ftr" sz="quarter" idx="11"/>
          </p:nvPr>
        </p:nvSpPr>
        <p:spPr>
          <a:xfrm>
            <a:off x="1097279" y="6446838"/>
            <a:ext cx="6818262" cy="365125"/>
          </a:xfrm>
        </p:spPr>
        <p:txBody>
          <a:bodyPr/>
          <a:lstStyle/>
          <a:p>
            <a:pPr algn="l"/>
            <a:endParaRPr lang="en-US"/>
          </a:p>
        </p:txBody>
      </p:sp>
      <p:sp>
        <p:nvSpPr>
          <p:cNvPr id="7" name="Slide Number Placeholder 6"/>
          <p:cNvSpPr>
            <a:spLocks noGrp="1"/>
          </p:cNvSpPr>
          <p:nvPr>
            <p:ph type="sldNum" sz="quarter" idx="12"/>
          </p:nvPr>
        </p:nvSpPr>
        <p:spPr/>
        <p:txBody>
          <a:bodyPr/>
          <a:lstStyle/>
          <a:p>
            <a:fld id="{3A98EE3D-8CD1-4C3F-BD1C-C98C9596463C}" type="slidenum">
              <a:rPr lang="en-US" smtClean="0"/>
              <a:pPr/>
              <a:t>‹#›</a:t>
            </a:fld>
            <a:endParaRPr lang="en-US"/>
          </a:p>
        </p:txBody>
      </p:sp>
    </p:spTree>
    <p:extLst>
      <p:ext uri="{BB962C8B-B14F-4D97-AF65-F5344CB8AC3E}">
        <p14:creationId xmlns:p14="http://schemas.microsoft.com/office/powerpoint/2010/main" val="225882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pPr/>
              <a:t>12/3/2021</a:t>
            </a:fld>
            <a:endParaRPr lang="en-US"/>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pPr/>
              <a:t>‹#›</a:t>
            </a:fld>
            <a:endParaRPr lang="en-US"/>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6014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9FB099E-F112-46C8-8209-4DF78D521A68}"/>
              </a:ext>
            </a:extLst>
          </p:cNvPr>
          <p:cNvPicPr>
            <a:picLocks noChangeAspect="1"/>
          </p:cNvPicPr>
          <p:nvPr/>
        </p:nvPicPr>
        <p:blipFill>
          <a:blip r:embed="rId2"/>
          <a:stretch>
            <a:fillRect/>
          </a:stretch>
        </p:blipFill>
        <p:spPr>
          <a:xfrm>
            <a:off x="1482743" y="159026"/>
            <a:ext cx="957155" cy="975445"/>
          </a:xfrm>
          <a:prstGeom prst="rect">
            <a:avLst/>
          </a:prstGeom>
        </p:spPr>
      </p:pic>
      <p:pic>
        <p:nvPicPr>
          <p:cNvPr id="3" name="Picture 2">
            <a:extLst>
              <a:ext uri="{FF2B5EF4-FFF2-40B4-BE49-F238E27FC236}">
                <a16:creationId xmlns:a16="http://schemas.microsoft.com/office/drawing/2014/main" id="{CD1C2E7E-C58E-40E9-8B0E-52DC3198B03C}"/>
              </a:ext>
            </a:extLst>
          </p:cNvPr>
          <p:cNvPicPr>
            <a:picLocks noChangeAspect="1"/>
          </p:cNvPicPr>
          <p:nvPr/>
        </p:nvPicPr>
        <p:blipFill>
          <a:blip r:embed="rId3"/>
          <a:stretch>
            <a:fillRect/>
          </a:stretch>
        </p:blipFill>
        <p:spPr>
          <a:xfrm>
            <a:off x="9131278" y="149881"/>
            <a:ext cx="737680" cy="993734"/>
          </a:xfrm>
          <a:prstGeom prst="rect">
            <a:avLst/>
          </a:prstGeom>
        </p:spPr>
      </p:pic>
      <p:sp>
        <p:nvSpPr>
          <p:cNvPr id="7" name="Substituent text 17">
            <a:extLst>
              <a:ext uri="{FF2B5EF4-FFF2-40B4-BE49-F238E27FC236}">
                <a16:creationId xmlns:a16="http://schemas.microsoft.com/office/drawing/2014/main" id="{23E7B775-99F3-4832-A26D-50AA801B6DD4}"/>
              </a:ext>
            </a:extLst>
          </p:cNvPr>
          <p:cNvSpPr txBox="1">
            <a:spLocks/>
          </p:cNvSpPr>
          <p:nvPr/>
        </p:nvSpPr>
        <p:spPr>
          <a:xfrm>
            <a:off x="3936909" y="116392"/>
            <a:ext cx="3697357" cy="419100"/>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ro-RO" b="1" dirty="0">
                <a:solidFill>
                  <a:schemeClr val="accent1">
                    <a:lumMod val="50000"/>
                  </a:schemeClr>
                </a:solidFill>
                <a:latin typeface="+mj-lt"/>
              </a:rPr>
              <a:t>Sistem de monitorizare posturală</a:t>
            </a:r>
            <a:endParaRPr lang="en-US" b="1" dirty="0">
              <a:solidFill>
                <a:schemeClr val="accent1">
                  <a:lumMod val="50000"/>
                </a:schemeClr>
              </a:solidFill>
              <a:latin typeface="+mj-lt"/>
            </a:endParaRPr>
          </a:p>
        </p:txBody>
      </p:sp>
      <p:sp>
        <p:nvSpPr>
          <p:cNvPr id="8" name="Substituent text 15">
            <a:extLst>
              <a:ext uri="{FF2B5EF4-FFF2-40B4-BE49-F238E27FC236}">
                <a16:creationId xmlns:a16="http://schemas.microsoft.com/office/drawing/2014/main" id="{0778360F-6566-4438-BAB0-2E86BF07E3AC}"/>
              </a:ext>
            </a:extLst>
          </p:cNvPr>
          <p:cNvSpPr txBox="1">
            <a:spLocks/>
          </p:cNvSpPr>
          <p:nvPr/>
        </p:nvSpPr>
        <p:spPr>
          <a:xfrm>
            <a:off x="4420126" y="446396"/>
            <a:ext cx="2641764" cy="298646"/>
          </a:xfrm>
          <a:prstGeom prst="rect">
            <a:avLst/>
          </a:prstGeom>
        </p:spPr>
        <p:txBody>
          <a:bodyPr>
            <a:normAutofit fontScale="92500"/>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ro-RO" sz="1400" dirty="0">
                <a:solidFill>
                  <a:schemeClr val="accent1">
                    <a:lumMod val="50000"/>
                  </a:schemeClr>
                </a:solidFill>
                <a:latin typeface="+mj-lt"/>
              </a:rPr>
              <a:t>Grigoraș Gabriela</a:t>
            </a:r>
            <a:endParaRPr lang="en-US" sz="1400" dirty="0">
              <a:solidFill>
                <a:schemeClr val="accent1">
                  <a:lumMod val="50000"/>
                </a:schemeClr>
              </a:solidFill>
              <a:latin typeface="+mj-lt"/>
            </a:endParaRPr>
          </a:p>
        </p:txBody>
      </p:sp>
      <p:sp>
        <p:nvSpPr>
          <p:cNvPr id="9" name="CustomShape 2">
            <a:extLst>
              <a:ext uri="{FF2B5EF4-FFF2-40B4-BE49-F238E27FC236}">
                <a16:creationId xmlns:a16="http://schemas.microsoft.com/office/drawing/2014/main" id="{2B3FBB0D-7951-4CBD-A9A0-94E6863D70DB}"/>
              </a:ext>
            </a:extLst>
          </p:cNvPr>
          <p:cNvSpPr/>
          <p:nvPr/>
        </p:nvSpPr>
        <p:spPr>
          <a:xfrm>
            <a:off x="2439898" y="745042"/>
            <a:ext cx="6552000" cy="4191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Autofit/>
          </a:bodyPr>
          <a:ls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91440" indent="-90360" algn="ctr">
              <a:lnSpc>
                <a:spcPct val="110000"/>
              </a:lnSpc>
              <a:spcBef>
                <a:spcPts val="1199"/>
              </a:spcBef>
              <a:spcAft>
                <a:spcPts val="201"/>
              </a:spcAft>
              <a:buClr>
                <a:srgbClr val="E88B33"/>
              </a:buClr>
              <a:buFont typeface="Calibri"/>
              <a:buChar char=" "/>
            </a:pPr>
            <a:r>
              <a:rPr lang="en-US" sz="1600" b="1" dirty="0" err="1">
                <a:solidFill>
                  <a:schemeClr val="accent1">
                    <a:lumMod val="50000"/>
                  </a:schemeClr>
                </a:solidFill>
                <a:latin typeface="+mj-lt"/>
              </a:rPr>
              <a:t>Facultatea</a:t>
            </a:r>
            <a:r>
              <a:rPr lang="en-US" sz="1600" b="1" dirty="0">
                <a:solidFill>
                  <a:schemeClr val="accent1">
                    <a:lumMod val="50000"/>
                  </a:schemeClr>
                </a:solidFill>
                <a:latin typeface="+mj-lt"/>
              </a:rPr>
              <a:t> de </a:t>
            </a:r>
            <a:r>
              <a:rPr lang="en-US" sz="1600" b="1" dirty="0" err="1">
                <a:solidFill>
                  <a:schemeClr val="accent1">
                    <a:lumMod val="50000"/>
                  </a:schemeClr>
                </a:solidFill>
                <a:latin typeface="+mj-lt"/>
              </a:rPr>
              <a:t>Electronică</a:t>
            </a:r>
            <a:r>
              <a:rPr lang="en-US" sz="1600" b="1" dirty="0">
                <a:solidFill>
                  <a:schemeClr val="accent1">
                    <a:lumMod val="50000"/>
                  </a:schemeClr>
                </a:solidFill>
                <a:latin typeface="+mj-lt"/>
              </a:rPr>
              <a:t>, </a:t>
            </a:r>
            <a:r>
              <a:rPr lang="en-US" sz="1600" b="1" dirty="0" err="1">
                <a:solidFill>
                  <a:schemeClr val="accent1">
                    <a:lumMod val="50000"/>
                  </a:schemeClr>
                </a:solidFill>
                <a:latin typeface="+mj-lt"/>
              </a:rPr>
              <a:t>Telecomunicații</a:t>
            </a:r>
            <a:r>
              <a:rPr lang="en-US" sz="1600" b="1" dirty="0">
                <a:solidFill>
                  <a:schemeClr val="accent1">
                    <a:lumMod val="50000"/>
                  </a:schemeClr>
                </a:solidFill>
                <a:latin typeface="+mj-lt"/>
              </a:rPr>
              <a:t> </a:t>
            </a:r>
            <a:r>
              <a:rPr lang="en-US" sz="1600" b="1" dirty="0" err="1">
                <a:solidFill>
                  <a:schemeClr val="accent1">
                    <a:lumMod val="50000"/>
                  </a:schemeClr>
                </a:solidFill>
                <a:latin typeface="+mj-lt"/>
              </a:rPr>
              <a:t>și</a:t>
            </a:r>
            <a:r>
              <a:rPr lang="en-US" sz="1600" b="1" dirty="0">
                <a:solidFill>
                  <a:schemeClr val="accent1">
                    <a:lumMod val="50000"/>
                  </a:schemeClr>
                </a:solidFill>
                <a:latin typeface="+mj-lt"/>
              </a:rPr>
              <a:t> </a:t>
            </a:r>
            <a:r>
              <a:rPr lang="en-US" sz="1600" b="1" dirty="0" err="1">
                <a:solidFill>
                  <a:schemeClr val="accent1">
                    <a:lumMod val="50000"/>
                  </a:schemeClr>
                </a:solidFill>
                <a:latin typeface="+mj-lt"/>
              </a:rPr>
              <a:t>Tehnologia</a:t>
            </a:r>
            <a:r>
              <a:rPr lang="en-US" sz="1600" b="1" dirty="0">
                <a:solidFill>
                  <a:schemeClr val="accent1">
                    <a:lumMod val="50000"/>
                  </a:schemeClr>
                </a:solidFill>
                <a:latin typeface="+mj-lt"/>
              </a:rPr>
              <a:t> </a:t>
            </a:r>
            <a:r>
              <a:rPr lang="en-US" sz="1600" b="1" dirty="0" err="1">
                <a:solidFill>
                  <a:schemeClr val="accent1">
                    <a:lumMod val="50000"/>
                  </a:schemeClr>
                </a:solidFill>
                <a:latin typeface="+mj-lt"/>
              </a:rPr>
              <a:t>Informației</a:t>
            </a:r>
            <a:r>
              <a:rPr lang="en-US" sz="1600" b="1" dirty="0">
                <a:solidFill>
                  <a:schemeClr val="accent1">
                    <a:lumMod val="50000"/>
                  </a:schemeClr>
                </a:solidFill>
                <a:latin typeface="+mj-lt"/>
              </a:rPr>
              <a:t> din </a:t>
            </a:r>
            <a:r>
              <a:rPr lang="en-US" sz="1600" b="1" dirty="0" err="1">
                <a:solidFill>
                  <a:schemeClr val="accent1">
                    <a:lumMod val="50000"/>
                  </a:schemeClr>
                </a:solidFill>
                <a:latin typeface="+mj-lt"/>
              </a:rPr>
              <a:t>Iași</a:t>
            </a:r>
            <a:endParaRPr lang="en-US" sz="1600" b="1" dirty="0">
              <a:solidFill>
                <a:schemeClr val="accent1">
                  <a:lumMod val="50000"/>
                </a:schemeClr>
              </a:solidFill>
              <a:latin typeface="+mj-lt"/>
            </a:endParaRPr>
          </a:p>
        </p:txBody>
      </p:sp>
      <p:cxnSp>
        <p:nvCxnSpPr>
          <p:cNvPr id="11" name="Straight Connector 10">
            <a:extLst>
              <a:ext uri="{FF2B5EF4-FFF2-40B4-BE49-F238E27FC236}">
                <a16:creationId xmlns:a16="http://schemas.microsoft.com/office/drawing/2014/main" id="{5F034F89-EBEB-4F50-9DFD-AF261452BAFA}"/>
              </a:ext>
            </a:extLst>
          </p:cNvPr>
          <p:cNvCxnSpPr>
            <a:cxnSpLocks/>
          </p:cNvCxnSpPr>
          <p:nvPr/>
        </p:nvCxnSpPr>
        <p:spPr>
          <a:xfrm flipV="1">
            <a:off x="740465" y="1230391"/>
            <a:ext cx="10669657" cy="42237"/>
          </a:xfrm>
          <a:prstGeom prst="line">
            <a:avLst/>
          </a:prstGeom>
          <a:effectLst/>
        </p:spPr>
        <p:style>
          <a:lnRef idx="1">
            <a:schemeClr val="dk1"/>
          </a:lnRef>
          <a:fillRef idx="0">
            <a:schemeClr val="dk1"/>
          </a:fillRef>
          <a:effectRef idx="0">
            <a:schemeClr val="dk1"/>
          </a:effectRef>
          <a:fontRef idx="minor">
            <a:schemeClr val="tx1"/>
          </a:fontRef>
        </p:style>
      </p:cxnSp>
      <p:sp>
        <p:nvSpPr>
          <p:cNvPr id="17" name="Substituent text 2">
            <a:extLst>
              <a:ext uri="{FF2B5EF4-FFF2-40B4-BE49-F238E27FC236}">
                <a16:creationId xmlns:a16="http://schemas.microsoft.com/office/drawing/2014/main" id="{99FDF637-89AC-49FC-B7D6-688F3779ED6A}"/>
              </a:ext>
            </a:extLst>
          </p:cNvPr>
          <p:cNvSpPr txBox="1">
            <a:spLocks/>
          </p:cNvSpPr>
          <p:nvPr/>
        </p:nvSpPr>
        <p:spPr>
          <a:xfrm>
            <a:off x="481448" y="1385859"/>
            <a:ext cx="5593845"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err="1">
                <a:solidFill>
                  <a:schemeClr val="tx1"/>
                </a:solidFill>
                <a:latin typeface="+mj-lt"/>
              </a:rPr>
              <a:t>Tematica</a:t>
            </a:r>
            <a:r>
              <a:rPr lang="en-US" sz="1400" cap="none" dirty="0">
                <a:solidFill>
                  <a:schemeClr val="tx1"/>
                </a:solidFill>
                <a:latin typeface="+mj-lt"/>
              </a:rPr>
              <a:t>:</a:t>
            </a:r>
            <a:r>
              <a:rPr lang="ro-RO" sz="1400" cap="none" dirty="0">
                <a:solidFill>
                  <a:schemeClr val="tx1"/>
                </a:solidFill>
                <a:latin typeface="+mj-lt"/>
              </a:rPr>
              <a:t>Analiză </a:t>
            </a:r>
            <a:r>
              <a:rPr lang="ro-RO" sz="1600" cap="none" dirty="0">
                <a:solidFill>
                  <a:schemeClr val="tx1"/>
                </a:solidFill>
                <a:latin typeface="+mj-lt"/>
              </a:rPr>
              <a:t>posturală</a:t>
            </a:r>
            <a:r>
              <a:rPr lang="ro-RO" sz="1400" cap="none" dirty="0">
                <a:solidFill>
                  <a:schemeClr val="tx1"/>
                </a:solidFill>
                <a:latin typeface="+mj-lt"/>
              </a:rPr>
              <a:t> și parametrii fiziologici cu echipamente portabile</a:t>
            </a:r>
            <a:endParaRPr lang="en-US" sz="1400" cap="none" dirty="0">
              <a:solidFill>
                <a:schemeClr val="tx1"/>
              </a:solidFill>
              <a:latin typeface="+mj-lt"/>
            </a:endParaRPr>
          </a:p>
        </p:txBody>
      </p:sp>
      <p:sp>
        <p:nvSpPr>
          <p:cNvPr id="19" name="Substituent text 2">
            <a:extLst>
              <a:ext uri="{FF2B5EF4-FFF2-40B4-BE49-F238E27FC236}">
                <a16:creationId xmlns:a16="http://schemas.microsoft.com/office/drawing/2014/main" id="{55291A18-8B07-4452-B4F6-4C5759F1C986}"/>
              </a:ext>
            </a:extLst>
          </p:cNvPr>
          <p:cNvSpPr txBox="1">
            <a:spLocks/>
          </p:cNvSpPr>
          <p:nvPr/>
        </p:nvSpPr>
        <p:spPr>
          <a:xfrm>
            <a:off x="529233" y="2048400"/>
            <a:ext cx="5012146" cy="1064481"/>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cap="none" dirty="0" err="1">
                <a:solidFill>
                  <a:schemeClr val="tx1"/>
                </a:solidFill>
                <a:latin typeface="+mj-lt"/>
              </a:rPr>
              <a:t>Problema</a:t>
            </a:r>
            <a:r>
              <a:rPr lang="en-US" sz="1400" b="1" cap="none" dirty="0">
                <a:solidFill>
                  <a:schemeClr val="tx1"/>
                </a:solidFill>
                <a:latin typeface="+mj-lt"/>
              </a:rPr>
              <a:t> </a:t>
            </a:r>
            <a:r>
              <a:rPr lang="en-US" sz="1400" b="1" cap="none" dirty="0" err="1">
                <a:solidFill>
                  <a:schemeClr val="tx1"/>
                </a:solidFill>
                <a:latin typeface="+mj-lt"/>
              </a:rPr>
              <a:t>tehnic</a:t>
            </a:r>
            <a:r>
              <a:rPr lang="ro-RO" sz="1400" b="1" cap="none" dirty="0">
                <a:solidFill>
                  <a:schemeClr val="tx1"/>
                </a:solidFill>
                <a:latin typeface="+mj-lt"/>
              </a:rPr>
              <a:t>ă</a:t>
            </a:r>
            <a:r>
              <a:rPr lang="en-US" sz="1400" cap="none" dirty="0">
                <a:solidFill>
                  <a:schemeClr val="tx1"/>
                </a:solidFill>
                <a:latin typeface="+mj-lt"/>
              </a:rPr>
              <a:t>:</a:t>
            </a:r>
            <a:r>
              <a:rPr lang="ro-RO" sz="1400" cap="none" dirty="0">
                <a:solidFill>
                  <a:schemeClr val="tx1"/>
                </a:solidFill>
                <a:latin typeface="+mj-lt"/>
              </a:rPr>
              <a:t>-determinarea poziției, temperaturii, tremurului</a:t>
            </a:r>
          </a:p>
          <a:p>
            <a:r>
              <a:rPr lang="ro-RO" sz="1400" cap="none" dirty="0">
                <a:solidFill>
                  <a:schemeClr val="tx1"/>
                </a:solidFill>
                <a:latin typeface="+mj-lt"/>
              </a:rPr>
              <a:t>                                    unei persoane și monitorizarea de la distanță; </a:t>
            </a:r>
          </a:p>
          <a:p>
            <a:r>
              <a:rPr lang="ro-RO" sz="1400" cap="none" dirty="0">
                <a:solidFill>
                  <a:schemeClr val="tx1"/>
                </a:solidFill>
                <a:latin typeface="+mj-lt"/>
              </a:rPr>
              <a:t>                                  -haină spălabilă;</a:t>
            </a:r>
          </a:p>
          <a:p>
            <a:r>
              <a:rPr lang="ro-RO" sz="1400" cap="none" dirty="0">
                <a:solidFill>
                  <a:schemeClr val="tx1"/>
                </a:solidFill>
                <a:latin typeface="+mj-lt"/>
              </a:rPr>
              <a:t>                                  -încărcarea fară contact a acumulatorului.</a:t>
            </a:r>
          </a:p>
          <a:p>
            <a:endParaRPr lang="en-US" sz="1400" b="1" cap="none" dirty="0">
              <a:solidFill>
                <a:schemeClr val="tx1"/>
              </a:solidFill>
            </a:endParaRPr>
          </a:p>
        </p:txBody>
      </p:sp>
      <p:sp>
        <p:nvSpPr>
          <p:cNvPr id="20" name="Substituent text 5">
            <a:extLst>
              <a:ext uri="{FF2B5EF4-FFF2-40B4-BE49-F238E27FC236}">
                <a16:creationId xmlns:a16="http://schemas.microsoft.com/office/drawing/2014/main" id="{2F49BFA7-CEF8-44D2-8CB3-B3985EA25EA3}"/>
              </a:ext>
            </a:extLst>
          </p:cNvPr>
          <p:cNvSpPr txBox="1">
            <a:spLocks/>
          </p:cNvSpPr>
          <p:nvPr/>
        </p:nvSpPr>
        <p:spPr>
          <a:xfrm>
            <a:off x="529234" y="2993761"/>
            <a:ext cx="4911211" cy="1211700"/>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en-US" sz="1400" b="1" dirty="0">
                <a:solidFill>
                  <a:schemeClr val="tx1"/>
                </a:solidFill>
                <a:latin typeface="+mj-lt"/>
              </a:rPr>
              <a:t>Solutia </a:t>
            </a:r>
            <a:r>
              <a:rPr lang="en-US" sz="1400" b="1" dirty="0" err="1">
                <a:solidFill>
                  <a:schemeClr val="tx1"/>
                </a:solidFill>
                <a:latin typeface="+mj-lt"/>
              </a:rPr>
              <a:t>tehnic</a:t>
            </a:r>
            <a:r>
              <a:rPr lang="ro-RO" sz="1400" b="1" dirty="0">
                <a:solidFill>
                  <a:schemeClr val="tx1"/>
                </a:solidFill>
                <a:latin typeface="+mj-lt"/>
              </a:rPr>
              <a:t>ă</a:t>
            </a:r>
            <a:r>
              <a:rPr lang="en-US" sz="1400" b="1" dirty="0">
                <a:solidFill>
                  <a:schemeClr val="tx1"/>
                </a:solidFill>
                <a:latin typeface="+mj-lt"/>
              </a:rPr>
              <a:t> </a:t>
            </a:r>
            <a:r>
              <a:rPr lang="en-US" sz="1400" b="1" dirty="0" err="1">
                <a:solidFill>
                  <a:schemeClr val="tx1"/>
                </a:solidFill>
                <a:latin typeface="+mj-lt"/>
              </a:rPr>
              <a:t>propus</a:t>
            </a:r>
            <a:r>
              <a:rPr lang="ro-RO" sz="1400" b="1" dirty="0">
                <a:solidFill>
                  <a:schemeClr val="tx1"/>
                </a:solidFill>
                <a:latin typeface="+mj-lt"/>
              </a:rPr>
              <a:t>ă</a:t>
            </a:r>
            <a:r>
              <a:rPr lang="en-US" sz="1400" dirty="0">
                <a:solidFill>
                  <a:schemeClr val="tx1"/>
                </a:solidFill>
                <a:latin typeface="+mj-lt"/>
              </a:rPr>
              <a:t>:</a:t>
            </a:r>
            <a:r>
              <a:rPr lang="ro-RO" sz="1400" dirty="0">
                <a:solidFill>
                  <a:schemeClr val="tx1"/>
                </a:solidFill>
                <a:latin typeface="+mj-lt"/>
              </a:rPr>
              <a:t> un dispozitiv amplasat în gulerul unui articol de îmbrăcăminte în zona cervicală ce conține un modul de senzori și un modul de comunicație. Alimentarea acestuia se face când haina nu este purtată prin radiație electromagnetică de la o sursă externă de energie.</a:t>
            </a:r>
            <a:endParaRPr lang="en-US" sz="1400" dirty="0">
              <a:solidFill>
                <a:schemeClr val="tx1"/>
              </a:solidFill>
              <a:latin typeface="+mj-lt"/>
            </a:endParaRPr>
          </a:p>
        </p:txBody>
      </p:sp>
      <p:sp>
        <p:nvSpPr>
          <p:cNvPr id="21" name="Substituent text 5">
            <a:extLst>
              <a:ext uri="{FF2B5EF4-FFF2-40B4-BE49-F238E27FC236}">
                <a16:creationId xmlns:a16="http://schemas.microsoft.com/office/drawing/2014/main" id="{D8A394F2-C330-4F4F-8C5A-F7C889C0E455}"/>
              </a:ext>
            </a:extLst>
          </p:cNvPr>
          <p:cNvSpPr txBox="1">
            <a:spLocks/>
          </p:cNvSpPr>
          <p:nvPr/>
        </p:nvSpPr>
        <p:spPr>
          <a:xfrm>
            <a:off x="499298" y="4354851"/>
            <a:ext cx="4328115" cy="760617"/>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None/>
            </a:pPr>
            <a:r>
              <a:rPr lang="ro-RO" sz="1400" b="1" dirty="0">
                <a:solidFill>
                  <a:schemeClr val="tx1"/>
                </a:solidFill>
                <a:latin typeface="+mj-lt"/>
              </a:rPr>
              <a:t>C</a:t>
            </a:r>
            <a:r>
              <a:rPr lang="en-US" sz="1400" b="1" dirty="0" err="1">
                <a:solidFill>
                  <a:schemeClr val="tx1"/>
                </a:solidFill>
                <a:latin typeface="+mj-lt"/>
              </a:rPr>
              <a:t>uvinte</a:t>
            </a:r>
            <a:r>
              <a:rPr lang="en-US" sz="1400" b="1" dirty="0">
                <a:solidFill>
                  <a:schemeClr val="tx1"/>
                </a:solidFill>
                <a:latin typeface="+mj-lt"/>
              </a:rPr>
              <a:t> </a:t>
            </a:r>
            <a:r>
              <a:rPr lang="en-US" sz="1400" b="1" dirty="0" err="1">
                <a:solidFill>
                  <a:schemeClr val="tx1"/>
                </a:solidFill>
                <a:latin typeface="+mj-lt"/>
              </a:rPr>
              <a:t>cheie</a:t>
            </a:r>
            <a:r>
              <a:rPr lang="en-US" sz="1400" dirty="0">
                <a:solidFill>
                  <a:schemeClr val="tx1"/>
                </a:solidFill>
                <a:latin typeface="+mj-lt"/>
              </a:rPr>
              <a:t>:</a:t>
            </a:r>
            <a:r>
              <a:rPr lang="ro-RO" sz="1400" dirty="0">
                <a:solidFill>
                  <a:schemeClr val="tx1"/>
                </a:solidFill>
                <a:latin typeface="+mj-lt"/>
              </a:rPr>
              <a:t> -dispozitiv portabil, spălabil,monitorizare a mișcărilor, parametri posturali  </a:t>
            </a:r>
            <a:endParaRPr lang="en-US" sz="1400" dirty="0">
              <a:solidFill>
                <a:schemeClr val="tx1"/>
              </a:solidFill>
              <a:latin typeface="+mj-lt"/>
            </a:endParaRPr>
          </a:p>
        </p:txBody>
      </p:sp>
      <p:sp>
        <p:nvSpPr>
          <p:cNvPr id="22" name="Substituent text 2">
            <a:extLst>
              <a:ext uri="{FF2B5EF4-FFF2-40B4-BE49-F238E27FC236}">
                <a16:creationId xmlns:a16="http://schemas.microsoft.com/office/drawing/2014/main" id="{3262F46B-6D76-479E-A330-D0A250662999}"/>
              </a:ext>
            </a:extLst>
          </p:cNvPr>
          <p:cNvSpPr txBox="1">
            <a:spLocks/>
          </p:cNvSpPr>
          <p:nvPr/>
        </p:nvSpPr>
        <p:spPr>
          <a:xfrm>
            <a:off x="7979732" y="1602246"/>
            <a:ext cx="3640708" cy="2057301"/>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cap="none" dirty="0" err="1">
                <a:solidFill>
                  <a:schemeClr val="tx1"/>
                </a:solidFill>
                <a:latin typeface="+mj-lt"/>
              </a:rPr>
              <a:t>Aplicabilitate</a:t>
            </a:r>
            <a:r>
              <a:rPr lang="en-US" sz="1400" cap="none" dirty="0">
                <a:solidFill>
                  <a:schemeClr val="tx1"/>
                </a:solidFill>
                <a:latin typeface="+mj-lt"/>
              </a:rPr>
              <a:t>:</a:t>
            </a:r>
            <a:endParaRPr lang="ro-RO" sz="1400" cap="none" dirty="0">
              <a:solidFill>
                <a:schemeClr val="tx1"/>
              </a:solidFill>
              <a:latin typeface="+mj-lt"/>
            </a:endParaRPr>
          </a:p>
          <a:p>
            <a:r>
              <a:rPr lang="ro-RO" sz="1400" cap="none" dirty="0">
                <a:solidFill>
                  <a:schemeClr val="tx1"/>
                </a:solidFill>
                <a:latin typeface="+mj-lt"/>
              </a:rPr>
              <a:t>-extragerea parametrilor posturali si comportamentali ai unei persoane;</a:t>
            </a:r>
          </a:p>
          <a:p>
            <a:r>
              <a:rPr lang="ro-RO" sz="1400" cap="none" dirty="0">
                <a:solidFill>
                  <a:schemeClr val="tx1"/>
                </a:solidFill>
                <a:latin typeface="+mj-lt"/>
              </a:rPr>
              <a:t>-monitorizarea procesului de recuperare în urma unor accidente sau boli; </a:t>
            </a:r>
          </a:p>
          <a:p>
            <a:r>
              <a:rPr lang="ro-RO" sz="1400" cap="none" dirty="0">
                <a:solidFill>
                  <a:schemeClr val="tx1"/>
                </a:solidFill>
                <a:latin typeface="+mj-lt"/>
              </a:rPr>
              <a:t>-monitorizarea persoanelor vârstnice;</a:t>
            </a:r>
          </a:p>
          <a:p>
            <a:r>
              <a:rPr lang="ro-RO" sz="1400" cap="none" dirty="0">
                <a:solidFill>
                  <a:schemeClr val="tx1"/>
                </a:solidFill>
                <a:latin typeface="+mj-lt"/>
              </a:rPr>
              <a:t>-monitorizarea persoanelor cu dizabilități;</a:t>
            </a:r>
          </a:p>
          <a:p>
            <a:r>
              <a:rPr lang="ro-RO" sz="1400" cap="none" dirty="0">
                <a:solidFill>
                  <a:schemeClr val="tx1"/>
                </a:solidFill>
                <a:latin typeface="+mj-lt"/>
              </a:rPr>
              <a:t>-cazuri de risc(cădere);</a:t>
            </a:r>
          </a:p>
          <a:p>
            <a:r>
              <a:rPr lang="ro-RO" sz="1400" cap="none" dirty="0">
                <a:solidFill>
                  <a:schemeClr val="tx1"/>
                </a:solidFill>
                <a:latin typeface="+mj-lt"/>
              </a:rPr>
              <a:t>-feedback pentru reglementarea posturii.</a:t>
            </a:r>
          </a:p>
          <a:p>
            <a:endParaRPr lang="ro-RO" sz="1400" cap="none" dirty="0">
              <a:solidFill>
                <a:schemeClr val="tx1"/>
              </a:solidFill>
              <a:latin typeface="+mj-lt"/>
            </a:endParaRPr>
          </a:p>
          <a:p>
            <a:pPr algn="ctr"/>
            <a:endParaRPr lang="en-US" sz="1400" b="1" cap="none" dirty="0">
              <a:solidFill>
                <a:schemeClr val="tx1"/>
              </a:solidFill>
            </a:endParaRPr>
          </a:p>
        </p:txBody>
      </p:sp>
      <p:sp>
        <p:nvSpPr>
          <p:cNvPr id="13" name="Substituent text 2">
            <a:extLst>
              <a:ext uri="{FF2B5EF4-FFF2-40B4-BE49-F238E27FC236}">
                <a16:creationId xmlns:a16="http://schemas.microsoft.com/office/drawing/2014/main" id="{212A3306-B4CA-4942-B828-80FE0FC2CF23}"/>
              </a:ext>
            </a:extLst>
          </p:cNvPr>
          <p:cNvSpPr txBox="1">
            <a:spLocks/>
          </p:cNvSpPr>
          <p:nvPr/>
        </p:nvSpPr>
        <p:spPr>
          <a:xfrm>
            <a:off x="7979733" y="3359839"/>
            <a:ext cx="3640707" cy="2822064"/>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cap="none" dirty="0" err="1">
                <a:solidFill>
                  <a:schemeClr val="tx1"/>
                </a:solidFill>
                <a:latin typeface="+mj-lt"/>
              </a:rPr>
              <a:t>Avantaje</a:t>
            </a:r>
            <a:r>
              <a:rPr lang="en-US" sz="1400" cap="none" dirty="0">
                <a:solidFill>
                  <a:schemeClr val="tx1"/>
                </a:solidFill>
                <a:latin typeface="+mj-lt"/>
              </a:rPr>
              <a:t>:</a:t>
            </a:r>
            <a:endParaRPr lang="ro-RO" sz="1400" cap="none" dirty="0">
              <a:solidFill>
                <a:schemeClr val="tx1"/>
              </a:solidFill>
              <a:latin typeface="+mj-lt"/>
            </a:endParaRPr>
          </a:p>
          <a:p>
            <a:r>
              <a:rPr lang="ro-RO" sz="1400" cap="none" dirty="0">
                <a:solidFill>
                  <a:schemeClr val="tx1"/>
                </a:solidFill>
                <a:latin typeface="+mj-lt"/>
              </a:rPr>
              <a:t>-dispozitivul nu trebuie demontat pentru ca haina să fie spălata;</a:t>
            </a:r>
          </a:p>
          <a:p>
            <a:r>
              <a:rPr lang="ro-RO" sz="1400" cap="none" dirty="0">
                <a:solidFill>
                  <a:schemeClr val="tx1"/>
                </a:solidFill>
                <a:latin typeface="+mj-lt"/>
              </a:rPr>
              <a:t>-încarcarea se face printr-o tehnică fără contact;</a:t>
            </a:r>
          </a:p>
          <a:p>
            <a:r>
              <a:rPr lang="ro-RO" sz="1400" cap="none" dirty="0">
                <a:solidFill>
                  <a:schemeClr val="tx1"/>
                </a:solidFill>
                <a:latin typeface="+mj-lt"/>
              </a:rPr>
              <a:t>-umeraș special pentru alimentare atunci când haina nu este purtată;</a:t>
            </a:r>
          </a:p>
          <a:p>
            <a:r>
              <a:rPr lang="ro-RO" sz="1400" cap="none" dirty="0">
                <a:solidFill>
                  <a:schemeClr val="tx1"/>
                </a:solidFill>
                <a:latin typeface="+mj-lt"/>
              </a:rPr>
              <a:t>-modul de amplasare al circuitelor elecronice nu este inestetic si nici deranjant pentru purtator.</a:t>
            </a:r>
          </a:p>
          <a:p>
            <a:r>
              <a:rPr lang="ro-RO" sz="1400" cap="none" dirty="0">
                <a:solidFill>
                  <a:schemeClr val="tx1"/>
                </a:solidFill>
                <a:latin typeface="+mj-lt"/>
              </a:rPr>
              <a:t>            </a:t>
            </a:r>
          </a:p>
          <a:p>
            <a:pPr algn="ctr"/>
            <a:endParaRPr lang="en-US" sz="1400" b="1" cap="none" dirty="0">
              <a:solidFill>
                <a:schemeClr val="tx1"/>
              </a:solidFill>
            </a:endParaRPr>
          </a:p>
        </p:txBody>
      </p:sp>
      <p:sp>
        <p:nvSpPr>
          <p:cNvPr id="16" name="Substituent text 2">
            <a:extLst>
              <a:ext uri="{FF2B5EF4-FFF2-40B4-BE49-F238E27FC236}">
                <a16:creationId xmlns:a16="http://schemas.microsoft.com/office/drawing/2014/main" id="{5CAD058D-EC57-45E7-B648-6107E1F1200B}"/>
              </a:ext>
            </a:extLst>
          </p:cNvPr>
          <p:cNvSpPr txBox="1">
            <a:spLocks/>
          </p:cNvSpPr>
          <p:nvPr/>
        </p:nvSpPr>
        <p:spPr>
          <a:xfrm>
            <a:off x="914119" y="5794112"/>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sz="1400" dirty="0">
              <a:solidFill>
                <a:schemeClr val="tx1"/>
              </a:solidFill>
              <a:latin typeface="+mj-lt"/>
            </a:endParaRPr>
          </a:p>
        </p:txBody>
      </p:sp>
      <p:sp>
        <p:nvSpPr>
          <p:cNvPr id="18" name="Substituent text 2">
            <a:extLst>
              <a:ext uri="{FF2B5EF4-FFF2-40B4-BE49-F238E27FC236}">
                <a16:creationId xmlns:a16="http://schemas.microsoft.com/office/drawing/2014/main" id="{085C580D-F04C-4021-80EB-871729C8DE60}"/>
              </a:ext>
            </a:extLst>
          </p:cNvPr>
          <p:cNvSpPr txBox="1">
            <a:spLocks/>
          </p:cNvSpPr>
          <p:nvPr/>
        </p:nvSpPr>
        <p:spPr>
          <a:xfrm>
            <a:off x="529234" y="4997621"/>
            <a:ext cx="7257523" cy="1043519"/>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cap="none" dirty="0" err="1">
                <a:solidFill>
                  <a:schemeClr val="tx1"/>
                </a:solidFill>
                <a:latin typeface="+mj-lt"/>
              </a:rPr>
              <a:t>Conclu</a:t>
            </a:r>
            <a:r>
              <a:rPr lang="ro-RO" sz="1400" b="1" cap="none" dirty="0">
                <a:solidFill>
                  <a:schemeClr val="tx1"/>
                </a:solidFill>
                <a:latin typeface="+mj-lt"/>
              </a:rPr>
              <a:t>zii</a:t>
            </a:r>
            <a:r>
              <a:rPr lang="ro-RO" sz="1400" cap="none" dirty="0">
                <a:solidFill>
                  <a:schemeClr val="tx1"/>
                </a:solidFill>
                <a:latin typeface="+mj-lt"/>
              </a:rPr>
              <a:t>: </a:t>
            </a:r>
          </a:p>
          <a:p>
            <a:pPr marL="285750" indent="-285750">
              <a:buFont typeface="Arial" panose="020B0604020202020204" pitchFamily="34" charset="0"/>
              <a:buChar char="•"/>
            </a:pPr>
            <a:r>
              <a:rPr lang="ro-RO" sz="1400" cap="none" dirty="0">
                <a:solidFill>
                  <a:schemeClr val="tx1"/>
                </a:solidFill>
                <a:latin typeface="+mj-lt"/>
              </a:rPr>
              <a:t>Sistemul aduce o îmbunătățire a vieții de zi cu zi;</a:t>
            </a:r>
          </a:p>
          <a:p>
            <a:pPr marL="285750" indent="-285750">
              <a:buFont typeface="Arial" panose="020B0604020202020204" pitchFamily="34" charset="0"/>
              <a:buChar char="•"/>
            </a:pPr>
            <a:r>
              <a:rPr lang="ro-RO" sz="1400" cap="none" dirty="0">
                <a:solidFill>
                  <a:schemeClr val="tx1"/>
                </a:solidFill>
                <a:latin typeface="+mj-lt"/>
              </a:rPr>
              <a:t>Parametrii posturali pot fi utilizați într-o gamă largă de aplicații medicale;</a:t>
            </a:r>
          </a:p>
          <a:p>
            <a:pPr marL="285750" indent="-285750">
              <a:buFont typeface="Arial" panose="020B0604020202020204" pitchFamily="34" charset="0"/>
              <a:buChar char="•"/>
            </a:pPr>
            <a:r>
              <a:rPr lang="ro-RO" sz="1400" cap="none" dirty="0">
                <a:solidFill>
                  <a:schemeClr val="tx1"/>
                </a:solidFill>
                <a:latin typeface="+mj-lt"/>
              </a:rPr>
              <a:t>Sistemul aduce îmbunătățiri tehnologiilor de pe piață printr-o mai eficientă amplasare și alimentare.</a:t>
            </a:r>
            <a:endParaRPr lang="en-US" sz="1400" cap="none" dirty="0">
              <a:solidFill>
                <a:schemeClr val="tx1"/>
              </a:solidFill>
              <a:latin typeface="+mj-lt"/>
            </a:endParaRPr>
          </a:p>
        </p:txBody>
      </p:sp>
      <p:pic>
        <p:nvPicPr>
          <p:cNvPr id="10" name="Picture 9">
            <a:extLst>
              <a:ext uri="{FF2B5EF4-FFF2-40B4-BE49-F238E27FC236}">
                <a16:creationId xmlns:a16="http://schemas.microsoft.com/office/drawing/2014/main" id="{E1CFF2FF-7060-483F-ADAC-175EFC449322}"/>
              </a:ext>
            </a:extLst>
          </p:cNvPr>
          <p:cNvPicPr>
            <a:picLocks noChangeAspect="1"/>
          </p:cNvPicPr>
          <p:nvPr/>
        </p:nvPicPr>
        <p:blipFill>
          <a:blip r:embed="rId4"/>
          <a:stretch>
            <a:fillRect/>
          </a:stretch>
        </p:blipFill>
        <p:spPr>
          <a:xfrm>
            <a:off x="5269466" y="1719616"/>
            <a:ext cx="2517291" cy="3106282"/>
          </a:xfrm>
          <a:prstGeom prst="rect">
            <a:avLst/>
          </a:prstGeom>
        </p:spPr>
      </p:pic>
      <p:sp>
        <p:nvSpPr>
          <p:cNvPr id="23" name="CustomShape 9">
            <a:extLst>
              <a:ext uri="{FF2B5EF4-FFF2-40B4-BE49-F238E27FC236}">
                <a16:creationId xmlns:a16="http://schemas.microsoft.com/office/drawing/2014/main" id="{EB85A091-9C7E-48CC-8BDB-CF947A92D1A4}"/>
              </a:ext>
            </a:extLst>
          </p:cNvPr>
          <p:cNvSpPr/>
          <p:nvPr/>
        </p:nvSpPr>
        <p:spPr>
          <a:xfrm>
            <a:off x="264960" y="6413760"/>
            <a:ext cx="11355480" cy="4467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pPr>
            <a:r>
              <a:rPr lang="fr-FR" sz="1400" b="1" strike="noStrike" spc="-1" dirty="0" err="1">
                <a:solidFill>
                  <a:srgbClr val="FFFFFF"/>
                </a:solidFill>
                <a:latin typeface="Speak Pro"/>
                <a:ea typeface="DejaVu Sans"/>
              </a:rPr>
              <a:t>Targul</a:t>
            </a:r>
            <a:r>
              <a:rPr lang="fr-FR" sz="1400" b="1" strike="noStrike" spc="-1" dirty="0">
                <a:solidFill>
                  <a:srgbClr val="FFFFFF"/>
                </a:solidFill>
                <a:latin typeface="Speak Pro"/>
                <a:ea typeface="DejaVu Sans"/>
              </a:rPr>
              <a:t> </a:t>
            </a:r>
            <a:r>
              <a:rPr lang="ro-RO" sz="1400" b="1" strike="noStrike" spc="-1" dirty="0">
                <a:solidFill>
                  <a:srgbClr val="FFFFFF"/>
                </a:solidFill>
                <a:latin typeface="Speak Pro"/>
                <a:ea typeface="DejaVu Sans"/>
              </a:rPr>
              <a:t>International</a:t>
            </a:r>
            <a:r>
              <a:rPr lang="fr-FR" sz="1400" b="1" strike="noStrike" spc="-1" dirty="0">
                <a:solidFill>
                  <a:srgbClr val="FFFFFF"/>
                </a:solidFill>
                <a:latin typeface="Speak Pro"/>
                <a:ea typeface="DejaVu Sans"/>
              </a:rPr>
              <a:t> de </a:t>
            </a:r>
            <a:r>
              <a:rPr lang="ro-RO" sz="1400" b="1" strike="noStrike" spc="-1" dirty="0">
                <a:solidFill>
                  <a:srgbClr val="FFFFFF"/>
                </a:solidFill>
                <a:latin typeface="Speak Pro"/>
                <a:ea typeface="DejaVu Sans"/>
              </a:rPr>
              <a:t>Invent</a:t>
            </a:r>
            <a:r>
              <a:rPr lang="fr-FR" sz="1400" b="1" strike="noStrike" spc="-1" dirty="0">
                <a:solidFill>
                  <a:srgbClr val="FFFFFF"/>
                </a:solidFill>
                <a:latin typeface="Speak Pro"/>
                <a:ea typeface="DejaVu Sans"/>
              </a:rPr>
              <a:t>ii si </a:t>
            </a:r>
            <a:r>
              <a:rPr lang="fr-FR" sz="1400" b="1" strike="noStrike" spc="-1" dirty="0" err="1">
                <a:solidFill>
                  <a:srgbClr val="FFFFFF"/>
                </a:solidFill>
                <a:latin typeface="Speak Pro"/>
                <a:ea typeface="DejaVu Sans"/>
              </a:rPr>
              <a:t>Idei</a:t>
            </a:r>
            <a:r>
              <a:rPr lang="fr-FR" sz="1400" b="1" strike="noStrike" spc="-1" dirty="0">
                <a:solidFill>
                  <a:srgbClr val="FFFFFF"/>
                </a:solidFill>
                <a:latin typeface="Speak Pro"/>
                <a:ea typeface="DejaVu Sans"/>
              </a:rPr>
              <a:t> Practice </a:t>
            </a:r>
            <a:r>
              <a:rPr lang="fr-FR" sz="1400" b="1" strike="noStrike" spc="-1" dirty="0" err="1">
                <a:solidFill>
                  <a:srgbClr val="FFFFFF"/>
                </a:solidFill>
                <a:latin typeface="Speak Pro"/>
                <a:ea typeface="DejaVu Sans"/>
              </a:rPr>
              <a:t>Invent</a:t>
            </a:r>
            <a:r>
              <a:rPr lang="fr-FR" sz="1400" b="1" strike="noStrike" spc="-1" dirty="0">
                <a:solidFill>
                  <a:srgbClr val="FFFFFF"/>
                </a:solidFill>
                <a:latin typeface="Speak Pro"/>
                <a:ea typeface="DejaVu Sans"/>
              </a:rPr>
              <a:t> – Invest Constantin-Marin </a:t>
            </a:r>
            <a:r>
              <a:rPr lang="fr-FR" sz="1400" b="1" strike="noStrike" spc="-1" dirty="0" err="1">
                <a:solidFill>
                  <a:srgbClr val="FFFFFF"/>
                </a:solidFill>
                <a:latin typeface="Speak Pro"/>
                <a:ea typeface="DejaVu Sans"/>
              </a:rPr>
              <a:t>Antohi</a:t>
            </a:r>
            <a:r>
              <a:rPr lang="fr-FR" sz="1400" b="1" strike="noStrike" spc="-1" dirty="0">
                <a:solidFill>
                  <a:srgbClr val="FFFFFF"/>
                </a:solidFill>
                <a:latin typeface="Speak Pro"/>
                <a:ea typeface="DejaVu Sans"/>
              </a:rPr>
              <a:t>, </a:t>
            </a:r>
            <a:r>
              <a:rPr lang="fr-FR" sz="1400" b="1" strike="noStrike" spc="-1" dirty="0" err="1">
                <a:solidFill>
                  <a:srgbClr val="FFFFFF"/>
                </a:solidFill>
                <a:latin typeface="Speak Pro"/>
                <a:ea typeface="DejaVu Sans"/>
              </a:rPr>
              <a:t>editia</a:t>
            </a:r>
            <a:r>
              <a:rPr lang="fr-FR" sz="1400" b="1" strike="noStrike" spc="-1" dirty="0">
                <a:solidFill>
                  <a:srgbClr val="FFFFFF"/>
                </a:solidFill>
                <a:latin typeface="Speak Pro"/>
                <a:ea typeface="DejaVu Sans"/>
              </a:rPr>
              <a:t> 12- a, Iasi, Romania</a:t>
            </a:r>
            <a:endParaRPr lang="en-US" sz="1400" b="1" strike="noStrike" spc="-1" dirty="0">
              <a:latin typeface="Arial"/>
            </a:endParaRPr>
          </a:p>
        </p:txBody>
      </p:sp>
    </p:spTree>
    <p:extLst>
      <p:ext uri="{BB962C8B-B14F-4D97-AF65-F5344CB8AC3E}">
        <p14:creationId xmlns:p14="http://schemas.microsoft.com/office/powerpoint/2010/main" val="1103789636"/>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861B789026438458EF29BB7CE6DBAE4" ma:contentTypeVersion="8" ma:contentTypeDescription="Create a new document." ma:contentTypeScope="" ma:versionID="597a6468c83a8e68fe4057dd0ff12122">
  <xsd:schema xmlns:xsd="http://www.w3.org/2001/XMLSchema" xmlns:xs="http://www.w3.org/2001/XMLSchema" xmlns:p="http://schemas.microsoft.com/office/2006/metadata/properties" xmlns:ns2="0f599311-bd77-4575-80c7-78a36c33cdd3" targetNamespace="http://schemas.microsoft.com/office/2006/metadata/properties" ma:root="true" ma:fieldsID="184ec6ecfe66b3e773e1b1fd1e4a0c1f" ns2:_="">
    <xsd:import namespace="0f599311-bd77-4575-80c7-78a36c33cdd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599311-bd77-4575-80c7-78a36c33cd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5F9E2CB-2CD9-46BD-BEDB-C54E8ADA9CF4}"/>
</file>

<file path=customXml/itemProps2.xml><?xml version="1.0" encoding="utf-8"?>
<ds:datastoreItem xmlns:ds="http://schemas.openxmlformats.org/officeDocument/2006/customXml" ds:itemID="{31F006B4-A9E1-4F39-85C8-FB836F919348}">
  <ds:schemaRefs>
    <ds:schemaRef ds:uri="http://schemas.microsoft.com/sharepoint/v3/contenttype/forms"/>
  </ds:schemaRefs>
</ds:datastoreItem>
</file>

<file path=customXml/itemProps3.xml><?xml version="1.0" encoding="utf-8"?>
<ds:datastoreItem xmlns:ds="http://schemas.openxmlformats.org/officeDocument/2006/customXml" ds:itemID="{8F3CD65D-61A5-43C9-A837-6EC73C7DA8AB}">
  <ds:schemaRefs>
    <ds:schemaRef ds:uri="71af3243-3dd4-4a8d-8c0d-dd76da1f02a5"/>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{9E98C9B7-1F63-4F38-9F44-6436DE32F7CE}tf11437505_win32</Template>
  <TotalTime>455</TotalTime>
  <Words>286</Words>
  <Application>Microsoft Office PowerPoint</Application>
  <PresentationFormat>Widescreen</PresentationFormat>
  <Paragraphs>28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Georgia Pro Cond Light</vt:lpstr>
      <vt:lpstr>Speak Pro</vt:lpstr>
      <vt:lpstr>RetrospectVTI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AGHION Cristian</dc:creator>
  <cp:lastModifiedBy>GRIGORAS Gabriela</cp:lastModifiedBy>
  <cp:revision>12</cp:revision>
  <dcterms:created xsi:type="dcterms:W3CDTF">2020-11-16T10:44:30Z</dcterms:created>
  <dcterms:modified xsi:type="dcterms:W3CDTF">2021-12-04T00:56:29Z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0x010100B861B789026438458EF29BB7CE6DBAE4</vt:lpwstr>
  </property>
</Properties>
</file>