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31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5">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8B41EF-C84E-4D8F-843A-898A5BC13FF9}" v="2" dt="2021-12-08T16:12:30.8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 d="2"/>
          <a:sy n="1" d="2"/>
        </p:scale>
        <p:origin x="0" y="0"/>
      </p:cViewPr>
      <p:guideLst>
        <p:guide orient="horz" pos="2185"/>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58B41EF-C84E-4D8F-843A-898A5BC13FF9}"/>
    <pc:docChg chg="modSld">
      <pc:chgData name="" userId="" providerId="" clId="Web-{358B41EF-C84E-4D8F-843A-898A5BC13FF9}" dt="2021-12-08T16:12:15.339" v="0" actId="20577"/>
      <pc:docMkLst>
        <pc:docMk/>
      </pc:docMkLst>
      <pc:sldChg chg="modSp">
        <pc:chgData name="" userId="" providerId="" clId="Web-{358B41EF-C84E-4D8F-843A-898A5BC13FF9}" dt="2021-12-08T16:12:15.339" v="0" actId="20577"/>
        <pc:sldMkLst>
          <pc:docMk/>
          <pc:sldMk cId="0" sldId="310"/>
        </pc:sldMkLst>
        <pc:spChg chg="mod">
          <ac:chgData name="" userId="" providerId="" clId="Web-{358B41EF-C84E-4D8F-843A-898A5BC13FF9}" dt="2021-12-08T16:12:15.339" v="0" actId="20577"/>
          <ac:spMkLst>
            <pc:docMk/>
            <pc:sldMk cId="0" sldId="31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p>
            <a:fld id="{9184DA70-C731-4C70-880D-CCD4705E623C}" type="datetime1">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BE1D723-8F53-4F53-90B0-1982A396982E}" type="datetime1">
              <a:rPr lang="en-US" smtClean="0"/>
              <a:t>12/8/2021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p:cNvSpPr>
            <a:spLocks noGrp="1"/>
          </p:cNvSpPr>
          <p:nvPr>
            <p:ph type="dt" sz="half" idx="10"/>
          </p:nvPr>
        </p:nvSpPr>
        <p:spPr/>
        <p:txBody>
          <a:bodyPr/>
          <a:lstStyle/>
          <a:p>
            <a:fld id="{97669AF7-7BEB-44E4-9852-375E34362B5B}" type="datetime1">
              <a:rPr lang="en-US" smtClean="0"/>
              <a:t>12/8/2021</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3A98EE3D-8CD1-4C3F-BD1C-C98C9596463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BAAAC38D-0552-4C82-B593-E6124DFADBE2}" type="datetime1">
              <a:rPr lang="en-US" smtClean="0"/>
              <a:t>12/8/2021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A98EE3D-8CD1-4C3F-BD1C-C98C9596463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D9DF0F1C-5577-4ACB-BB62-DF8F3C494C7E}" type="datetime1">
              <a:rPr lang="en-US" smtClean="0"/>
              <a:t>12/8/2021</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3A98EE3D-8CD1-4C3F-BD1C-C98C9596463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Date Placeholder 5"/>
          <p:cNvSpPr>
            <a:spLocks noGrp="1"/>
          </p:cNvSpPr>
          <p:nvPr>
            <p:ph type="dt" sz="half" idx="10"/>
          </p:nvPr>
        </p:nvSpPr>
        <p:spPr/>
        <p:txBody>
          <a:bodyPr/>
          <a:lstStyle/>
          <a:p>
            <a:fld id="{1775B394-D9F9-4F0C-B15D-605F45CB9E9F}" type="datetime1">
              <a:rPr lang="en-US" smtClean="0"/>
              <a:t>12/8/2021</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3A98EE3D-8CD1-4C3F-BD1C-C98C9596463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9667345-2558-425A-8533-9BFDBCE15005}" type="datetime1">
              <a:rPr lang="en-US" smtClean="0"/>
              <a:t>12/8/2021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12/8/2021</a:t>
            </a:fld>
            <a:endParaRPr lang="en-US"/>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12/8/2021</a:t>
            </a:fld>
            <a:endParaRPr lang="en-US"/>
          </a:p>
        </p:txBody>
      </p:sp>
      <p:sp>
        <p:nvSpPr>
          <p:cNvPr id="6" name="Footer Placeholder 5"/>
          <p:cNvSpPr>
            <a:spLocks noGrp="1"/>
          </p:cNvSpPr>
          <p:nvPr>
            <p:ph type="ftr" sz="quarter" idx="11"/>
          </p:nvPr>
        </p:nvSpPr>
        <p:spPr>
          <a:xfrm>
            <a:off x="1097279" y="6446838"/>
            <a:ext cx="6818262" cy="365125"/>
          </a:xfrm>
        </p:spPr>
        <p:txBody>
          <a:bodyPr/>
          <a:lstStyle/>
          <a:p>
            <a:pPr algn="l"/>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12/8/2021</a:t>
            </a:fld>
            <a:endParaRPr lang="en-US"/>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a:p>
        </p:txBody>
      </p:sp>
      <p:cxnSp>
        <p:nvCxnSpPr>
          <p:cNvPr id="10" name="Straight Connector 9"/>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l" defTabSz="914400" rtl="0" eaLnBrk="1" latinLnBrk="0" hangingPunct="1">
        <a:lnSpc>
          <a:spcPct val="90000"/>
        </a:lnSpc>
        <a:spcBef>
          <a:spcPct val="0"/>
        </a:spcBef>
        <a:buNone/>
        <a:defRPr sz="4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100000"/>
        </a:lnSpc>
        <a:spcBef>
          <a:spcPts val="200"/>
        </a:spcBef>
        <a:spcAft>
          <a:spcPts val="400"/>
        </a:spcAft>
        <a:buClrTx/>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ine 21"/>
          <p:cNvPicPr>
            <a:picLocks noChangeAspect="1"/>
          </p:cNvPicPr>
          <p:nvPr/>
        </p:nvPicPr>
        <p:blipFill>
          <a:blip r:embed="rId2"/>
          <a:stretch>
            <a:fillRect/>
          </a:stretch>
        </p:blipFill>
        <p:spPr>
          <a:xfrm>
            <a:off x="9477181" y="335659"/>
            <a:ext cx="739318" cy="990297"/>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5501" y="294717"/>
            <a:ext cx="955707" cy="973405"/>
          </a:xfrm>
          <a:prstGeom prst="rect">
            <a:avLst/>
          </a:prstGeom>
        </p:spPr>
      </p:pic>
      <p:sp>
        <p:nvSpPr>
          <p:cNvPr id="11" name="Substituent text 16"/>
          <p:cNvSpPr txBox="1"/>
          <p:nvPr/>
        </p:nvSpPr>
        <p:spPr>
          <a:xfrm>
            <a:off x="2819400" y="1174115"/>
            <a:ext cx="6553200" cy="137160"/>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100000"/>
              </a:lnSpc>
              <a:spcBef>
                <a:spcPts val="200"/>
              </a:spcBef>
              <a:spcAft>
                <a:spcPts val="400"/>
              </a:spcAft>
              <a:buClrTx/>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algn="ctr"/>
            <a:r>
              <a:rPr lang="ro-RO" altLang="en-US" sz="1600">
                <a:solidFill>
                  <a:schemeClr val="tx1"/>
                </a:solidFill>
                <a:latin typeface="Times New Roman" panose="02020603050405020304" charset="0"/>
                <a:cs typeface="Times New Roman" panose="02020603050405020304" charset="0"/>
              </a:rPr>
              <a:t>Universi</a:t>
            </a:r>
            <a:r>
              <a:rPr lang="en-US" altLang="ro-RO" sz="1600">
                <a:solidFill>
                  <a:schemeClr val="tx1"/>
                </a:solidFill>
                <a:latin typeface="Times New Roman" panose="02020603050405020304" charset="0"/>
                <a:cs typeface="Times New Roman" panose="02020603050405020304" charset="0"/>
              </a:rPr>
              <a:t>t</a:t>
            </a:r>
            <a:r>
              <a:rPr lang="ro-RO" altLang="en-US" sz="1600">
                <a:solidFill>
                  <a:schemeClr val="tx1"/>
                </a:solidFill>
                <a:latin typeface="Times New Roman" panose="02020603050405020304" charset="0"/>
                <a:cs typeface="Times New Roman" panose="02020603050405020304" charset="0"/>
              </a:rPr>
              <a:t>atea ,,Gheorghe Asachi</a:t>
            </a:r>
            <a:r>
              <a:rPr lang="en-US" altLang="en-US" sz="1600">
                <a:solidFill>
                  <a:schemeClr val="tx1"/>
                </a:solidFill>
                <a:latin typeface="Times New Roman" panose="02020603050405020304" charset="0"/>
                <a:cs typeface="Times New Roman" panose="02020603050405020304" charset="0"/>
              </a:rPr>
              <a:t>’’</a:t>
            </a:r>
            <a:r>
              <a:rPr lang="ro-RO" altLang="en-US" sz="1600">
                <a:solidFill>
                  <a:schemeClr val="tx1"/>
                </a:solidFill>
                <a:latin typeface="Times New Roman" panose="02020603050405020304" charset="0"/>
                <a:cs typeface="Times New Roman" panose="02020603050405020304" charset="0"/>
              </a:rPr>
              <a:t> din Iași</a:t>
            </a:r>
          </a:p>
          <a:p>
            <a:pPr algn="ctr"/>
            <a:r>
              <a:rPr lang="en-US" altLang="ro-RO" sz="1600" b="1">
                <a:solidFill>
                  <a:schemeClr val="tx1"/>
                </a:solidFill>
                <a:latin typeface="Times New Roman" panose="02020603050405020304" charset="0"/>
                <a:cs typeface="Times New Roman" panose="02020603050405020304" charset="0"/>
              </a:rPr>
              <a:t>Facultatea de Electronic</a:t>
            </a:r>
            <a:r>
              <a:rPr lang="ro-RO" altLang="en-US" sz="1600" b="1">
                <a:solidFill>
                  <a:schemeClr val="tx1"/>
                </a:solidFill>
                <a:latin typeface="Times New Roman" panose="02020603050405020304" charset="0"/>
                <a:cs typeface="Times New Roman" panose="02020603050405020304" charset="0"/>
              </a:rPr>
              <a:t>ă, Telecomunicații și Tehnologia Informației</a:t>
            </a:r>
          </a:p>
        </p:txBody>
      </p:sp>
      <p:sp>
        <p:nvSpPr>
          <p:cNvPr id="15" name="Substituent text 2"/>
          <p:cNvSpPr txBox="1"/>
          <p:nvPr/>
        </p:nvSpPr>
        <p:spPr>
          <a:xfrm>
            <a:off x="656590" y="1965960"/>
            <a:ext cx="2546985" cy="367030"/>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a:solidFill>
                  <a:schemeClr val="tx1"/>
                </a:solidFill>
                <a:latin typeface="Times New Roman" panose="02020603050405020304" charset="0"/>
                <a:cs typeface="Times New Roman" panose="02020603050405020304" charset="0"/>
              </a:rPr>
              <a:t>Tematica:</a:t>
            </a:r>
          </a:p>
        </p:txBody>
      </p:sp>
      <p:sp>
        <p:nvSpPr>
          <p:cNvPr id="17" name="Substituent text 5"/>
          <p:cNvSpPr txBox="1"/>
          <p:nvPr/>
        </p:nvSpPr>
        <p:spPr>
          <a:xfrm>
            <a:off x="656590" y="3818890"/>
            <a:ext cx="3006725" cy="447675"/>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100000"/>
              </a:lnSpc>
              <a:spcBef>
                <a:spcPts val="200"/>
              </a:spcBef>
              <a:spcAft>
                <a:spcPts val="400"/>
              </a:spcAft>
              <a:buClrTx/>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pPr marL="567055" lvl="3" indent="0">
              <a:buNone/>
            </a:pPr>
            <a:r>
              <a:rPr lang="en-US" b="1">
                <a:solidFill>
                  <a:schemeClr val="tx1"/>
                </a:solidFill>
                <a:latin typeface="Times New Roman" panose="02020603050405020304" charset="0"/>
                <a:cs typeface="Times New Roman" panose="02020603050405020304" charset="0"/>
              </a:rPr>
              <a:t>Solutia tehnica propusa:</a:t>
            </a:r>
          </a:p>
        </p:txBody>
      </p:sp>
      <p:sp>
        <p:nvSpPr>
          <p:cNvPr id="19" name="Substituent text 1"/>
          <p:cNvSpPr txBox="1"/>
          <p:nvPr/>
        </p:nvSpPr>
        <p:spPr>
          <a:xfrm>
            <a:off x="656590" y="3201670"/>
            <a:ext cx="3343910" cy="536575"/>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o-RO" altLang="en-US" sz="1400">
                <a:solidFill>
                  <a:schemeClr val="tx1"/>
                </a:solidFill>
                <a:latin typeface="Times New Roman" panose="02020603050405020304" charset="0"/>
                <a:cs typeface="Times New Roman" panose="02020603050405020304" charset="0"/>
              </a:rPr>
              <a:t>Prezența  unor germeni patogeni în țesuturi biologice sau in substanțe</a:t>
            </a:r>
          </a:p>
        </p:txBody>
      </p:sp>
      <p:sp>
        <p:nvSpPr>
          <p:cNvPr id="21" name="Substituent text 2"/>
          <p:cNvSpPr txBox="1"/>
          <p:nvPr/>
        </p:nvSpPr>
        <p:spPr>
          <a:xfrm>
            <a:off x="656590" y="2578100"/>
            <a:ext cx="2546985" cy="60896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a:solidFill>
                  <a:schemeClr val="tx1"/>
                </a:solidFill>
                <a:latin typeface="Times New Roman" panose="02020603050405020304" charset="0"/>
                <a:cs typeface="Times New Roman" panose="02020603050405020304" charset="0"/>
              </a:rPr>
              <a:t>Problema tehnica:</a:t>
            </a:r>
          </a:p>
        </p:txBody>
      </p:sp>
      <p:sp>
        <p:nvSpPr>
          <p:cNvPr id="25" name="Substituent text 2"/>
          <p:cNvSpPr txBox="1"/>
          <p:nvPr/>
        </p:nvSpPr>
        <p:spPr>
          <a:xfrm>
            <a:off x="886460" y="5397500"/>
            <a:ext cx="2546985" cy="285750"/>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a:solidFill>
                  <a:schemeClr val="tx1"/>
                </a:solidFill>
                <a:latin typeface="Times New Roman" panose="02020603050405020304" charset="0"/>
                <a:cs typeface="Times New Roman" panose="02020603050405020304" charset="0"/>
              </a:rPr>
              <a:t>Conclu</a:t>
            </a:r>
            <a:r>
              <a:rPr lang="ro-RO" altLang="en-US" sz="1400" b="1" cap="none">
                <a:solidFill>
                  <a:schemeClr val="tx1"/>
                </a:solidFill>
                <a:latin typeface="Times New Roman" panose="02020603050405020304" charset="0"/>
                <a:cs typeface="Times New Roman" panose="02020603050405020304" charset="0"/>
              </a:rPr>
              <a:t>zii</a:t>
            </a:r>
          </a:p>
        </p:txBody>
      </p:sp>
      <p:sp>
        <p:nvSpPr>
          <p:cNvPr id="31" name="Substituent text 2"/>
          <p:cNvSpPr txBox="1"/>
          <p:nvPr/>
        </p:nvSpPr>
        <p:spPr>
          <a:xfrm>
            <a:off x="264935" y="6413873"/>
            <a:ext cx="11356491"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cap="none">
                <a:solidFill>
                  <a:schemeClr val="bg1"/>
                </a:solidFill>
              </a:rPr>
              <a:t>Targul </a:t>
            </a:r>
            <a:r>
              <a:rPr lang="ro-RO" sz="1400" cap="none">
                <a:solidFill>
                  <a:schemeClr val="bg1"/>
                </a:solidFill>
              </a:rPr>
              <a:t>International</a:t>
            </a:r>
            <a:r>
              <a:rPr lang="fr-FR" sz="1400" cap="none">
                <a:solidFill>
                  <a:schemeClr val="bg1"/>
                </a:solidFill>
              </a:rPr>
              <a:t> de </a:t>
            </a:r>
            <a:r>
              <a:rPr lang="ro-RO" sz="1400" cap="none">
                <a:solidFill>
                  <a:schemeClr val="bg1"/>
                </a:solidFill>
              </a:rPr>
              <a:t>Invent</a:t>
            </a:r>
            <a:r>
              <a:rPr lang="fr-FR" sz="1400" cap="none">
                <a:solidFill>
                  <a:schemeClr val="bg1"/>
                </a:solidFill>
              </a:rPr>
              <a:t>ii si </a:t>
            </a:r>
            <a:r>
              <a:rPr lang="fr-FR" sz="1400" cap="none" err="1">
                <a:solidFill>
                  <a:schemeClr val="bg1"/>
                </a:solidFill>
              </a:rPr>
              <a:t>Idei</a:t>
            </a:r>
            <a:r>
              <a:rPr lang="fr-FR" sz="1400" cap="none">
                <a:solidFill>
                  <a:schemeClr val="bg1"/>
                </a:solidFill>
              </a:rPr>
              <a:t> Practice </a:t>
            </a:r>
            <a:r>
              <a:rPr lang="fr-FR" sz="1400" cap="none" err="1">
                <a:solidFill>
                  <a:schemeClr val="bg1"/>
                </a:solidFill>
              </a:rPr>
              <a:t>Invent</a:t>
            </a:r>
            <a:r>
              <a:rPr lang="fr-FR" sz="1400" cap="none">
                <a:solidFill>
                  <a:schemeClr val="bg1"/>
                </a:solidFill>
              </a:rPr>
              <a:t> – Invest Constantin-Marin </a:t>
            </a:r>
            <a:r>
              <a:rPr lang="fr-FR" sz="1400" cap="none" err="1">
                <a:solidFill>
                  <a:schemeClr val="bg1"/>
                </a:solidFill>
              </a:rPr>
              <a:t>Antohi</a:t>
            </a:r>
            <a:r>
              <a:rPr lang="fr-FR" sz="1400" cap="none">
                <a:solidFill>
                  <a:schemeClr val="bg1"/>
                </a:solidFill>
              </a:rPr>
              <a:t>, </a:t>
            </a:r>
            <a:r>
              <a:rPr lang="fr-FR" sz="1400" cap="none" err="1">
                <a:solidFill>
                  <a:schemeClr val="bg1"/>
                </a:solidFill>
              </a:rPr>
              <a:t>editia</a:t>
            </a:r>
            <a:r>
              <a:rPr lang="fr-FR" sz="1400" cap="none">
                <a:solidFill>
                  <a:schemeClr val="bg1"/>
                </a:solidFill>
              </a:rPr>
              <a:t> 12- a, Iasi, Romania</a:t>
            </a:r>
            <a:endParaRPr lang="en-US" sz="1400" cap="none">
              <a:solidFill>
                <a:schemeClr val="bg1"/>
              </a:solidFill>
            </a:endParaRPr>
          </a:p>
        </p:txBody>
      </p:sp>
      <p:sp>
        <p:nvSpPr>
          <p:cNvPr id="18" name="Substituent text 1"/>
          <p:cNvSpPr txBox="1"/>
          <p:nvPr/>
        </p:nvSpPr>
        <p:spPr>
          <a:xfrm>
            <a:off x="398145" y="2319655"/>
            <a:ext cx="2420620" cy="368300"/>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o-RO" altLang="en-US" sz="1400">
                <a:solidFill>
                  <a:schemeClr val="tx2"/>
                </a:solidFill>
                <a:latin typeface="Times New Roman" panose="02020603050405020304" charset="0"/>
                <a:cs typeface="Times New Roman" panose="02020603050405020304" charset="0"/>
              </a:rPr>
              <a:t>Analiza spectrală a unor substanțe</a:t>
            </a:r>
          </a:p>
        </p:txBody>
      </p:sp>
      <p:sp>
        <p:nvSpPr>
          <p:cNvPr id="20" name="Substituent text 1"/>
          <p:cNvSpPr txBox="1"/>
          <p:nvPr/>
        </p:nvSpPr>
        <p:spPr>
          <a:xfrm>
            <a:off x="656590" y="4189095"/>
            <a:ext cx="2925445" cy="536575"/>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ro-RO" altLang="en-US" sz="1400">
                <a:solidFill>
                  <a:schemeClr val="tx1"/>
                </a:solidFill>
                <a:latin typeface="Times New Roman" panose="02020603050405020304" charset="0"/>
                <a:cs typeface="Times New Roman" panose="02020603050405020304" charset="0"/>
              </a:rPr>
              <a:t>Utilizarea analizei spectrale(EM)</a:t>
            </a:r>
            <a:endParaRPr lang="en-US" altLang="en-US" sz="1400">
              <a:solidFill>
                <a:schemeClr val="tx1"/>
              </a:solidFill>
              <a:latin typeface="Times New Roman" panose="02020603050405020304" charset="0"/>
              <a:cs typeface="Times New Roman" panose="02020603050405020304" charset="0"/>
            </a:endParaRPr>
          </a:p>
          <a:p>
            <a:endParaRPr lang="en-US" altLang="en-US" sz="1400">
              <a:solidFill>
                <a:schemeClr val="tx1"/>
              </a:solidFill>
              <a:latin typeface="Times New Roman" panose="02020603050405020304" charset="0"/>
              <a:cs typeface="Times New Roman" panose="02020603050405020304" charset="0"/>
            </a:endParaRPr>
          </a:p>
        </p:txBody>
      </p:sp>
      <p:sp>
        <p:nvSpPr>
          <p:cNvPr id="22" name="Substituent text 5"/>
          <p:cNvSpPr txBox="1"/>
          <p:nvPr/>
        </p:nvSpPr>
        <p:spPr>
          <a:xfrm>
            <a:off x="1358900" y="4438650"/>
            <a:ext cx="1845310" cy="338455"/>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100000"/>
              </a:lnSpc>
              <a:spcBef>
                <a:spcPts val="200"/>
              </a:spcBef>
              <a:spcAft>
                <a:spcPts val="400"/>
              </a:spcAft>
              <a:buClrTx/>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r>
              <a:rPr lang="en-US" sz="1400" b="1">
                <a:solidFill>
                  <a:schemeClr val="tx1"/>
                </a:solidFill>
                <a:latin typeface="Times New Roman" panose="02020603050405020304" charset="0"/>
                <a:cs typeface="Times New Roman" panose="02020603050405020304" charset="0"/>
              </a:rPr>
              <a:t>Cuvinte cheie:</a:t>
            </a:r>
          </a:p>
          <a:p>
            <a:pPr marL="0" indent="0">
              <a:buNone/>
            </a:pPr>
            <a:endParaRPr lang="ro-RO" altLang="en-US" sz="1200" b="1">
              <a:solidFill>
                <a:schemeClr val="accent1">
                  <a:lumMod val="75000"/>
                </a:schemeClr>
              </a:solidFill>
              <a:latin typeface="Times New Roman" panose="02020603050405020304" charset="0"/>
              <a:cs typeface="Times New Roman" panose="02020603050405020304" charset="0"/>
            </a:endParaRPr>
          </a:p>
        </p:txBody>
      </p:sp>
      <p:sp>
        <p:nvSpPr>
          <p:cNvPr id="24" name="Substituent text 2"/>
          <p:cNvSpPr txBox="1"/>
          <p:nvPr/>
        </p:nvSpPr>
        <p:spPr>
          <a:xfrm>
            <a:off x="8496300" y="1936750"/>
            <a:ext cx="2546985" cy="394970"/>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a:solidFill>
                  <a:schemeClr val="tx1"/>
                </a:solidFill>
                <a:latin typeface="Times New Roman" panose="02020603050405020304" charset="0"/>
                <a:cs typeface="Times New Roman" panose="02020603050405020304" charset="0"/>
              </a:rPr>
              <a:t>Aplicabilitate:</a:t>
            </a:r>
          </a:p>
        </p:txBody>
      </p:sp>
      <p:sp>
        <p:nvSpPr>
          <p:cNvPr id="26" name="Substituent text 2"/>
          <p:cNvSpPr txBox="1"/>
          <p:nvPr/>
        </p:nvSpPr>
        <p:spPr>
          <a:xfrm>
            <a:off x="8533130" y="3920490"/>
            <a:ext cx="2546985" cy="50355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a:solidFill>
                  <a:schemeClr val="tx1"/>
                </a:solidFill>
                <a:latin typeface="Times New Roman" panose="02020603050405020304" charset="0"/>
                <a:cs typeface="Times New Roman" panose="02020603050405020304" charset="0"/>
              </a:rPr>
              <a:t>Avantaje:</a:t>
            </a:r>
          </a:p>
          <a:p>
            <a:pPr algn="ctr"/>
            <a:endParaRPr lang="en-US" sz="1400" b="1" cap="none">
              <a:solidFill>
                <a:schemeClr val="tx1"/>
              </a:solidFill>
              <a:latin typeface="Times New Roman" panose="02020603050405020304" charset="0"/>
              <a:cs typeface="Times New Roman" panose="02020603050405020304" charset="0"/>
            </a:endParaRPr>
          </a:p>
        </p:txBody>
      </p:sp>
      <p:sp>
        <p:nvSpPr>
          <p:cNvPr id="2" name="Substituent text 2"/>
          <p:cNvSpPr txBox="1"/>
          <p:nvPr/>
        </p:nvSpPr>
        <p:spPr>
          <a:xfrm>
            <a:off x="8533130" y="2499995"/>
            <a:ext cx="2546985" cy="1310640"/>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ro-RO" altLang="en-US" sz="1400" cap="none">
                <a:solidFill>
                  <a:schemeClr val="tx1"/>
                </a:solidFill>
                <a:latin typeface="Times New Roman" panose="02020603050405020304" charset="0"/>
                <a:cs typeface="Times New Roman" panose="02020603050405020304" charset="0"/>
              </a:rPr>
              <a:t>Analiza prezentei unor germeni patogeni in sange</a:t>
            </a:r>
          </a:p>
          <a:p>
            <a:pPr algn="ctr"/>
            <a:r>
              <a:rPr lang="ro-RO" altLang="en-US" sz="1400" cap="none">
                <a:solidFill>
                  <a:schemeClr val="tx1"/>
                </a:solidFill>
                <a:latin typeface="Times New Roman" panose="02020603050405020304" charset="0"/>
                <a:cs typeface="Times New Roman" panose="02020603050405020304" charset="0"/>
              </a:rPr>
              <a:t>Analiza concentrației de glucide din sange</a:t>
            </a:r>
          </a:p>
          <a:p>
            <a:pPr algn="ctr"/>
            <a:r>
              <a:rPr lang="ro-RO" altLang="en-US" sz="1400" cap="none">
                <a:solidFill>
                  <a:schemeClr val="tx1"/>
                </a:solidFill>
                <a:latin typeface="Times New Roman" panose="02020603050405020304" charset="0"/>
                <a:cs typeface="Times New Roman" panose="02020603050405020304" charset="0"/>
              </a:rPr>
              <a:t>Detecția de diferite substanțe din sange(ex: Plumb)</a:t>
            </a:r>
          </a:p>
          <a:p>
            <a:pPr algn="ctr"/>
            <a:endParaRPr lang="ro-RO" altLang="en-US" sz="1400" cap="none">
              <a:solidFill>
                <a:schemeClr val="tx1"/>
              </a:solidFill>
              <a:latin typeface="Times New Roman" panose="02020603050405020304" charset="0"/>
              <a:cs typeface="Times New Roman" panose="02020603050405020304" charset="0"/>
            </a:endParaRPr>
          </a:p>
        </p:txBody>
      </p:sp>
      <p:sp>
        <p:nvSpPr>
          <p:cNvPr id="3" name="Substituent text 2"/>
          <p:cNvSpPr txBox="1"/>
          <p:nvPr/>
        </p:nvSpPr>
        <p:spPr>
          <a:xfrm>
            <a:off x="8075295" y="4189095"/>
            <a:ext cx="3846830" cy="1209040"/>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ro-RO" altLang="en-US" sz="1400" cap="none" dirty="0">
                <a:solidFill>
                  <a:schemeClr val="tx1"/>
                </a:solidFill>
                <a:latin typeface="Times New Roman"/>
                <a:cs typeface="Times New Roman"/>
              </a:rPr>
              <a:t>Această tehnică a spectroscopiei de impedanță </a:t>
            </a:r>
            <a:r>
              <a:rPr lang="ro-RO" altLang="en-US" sz="1400" cap="none" dirty="0" err="1">
                <a:solidFill>
                  <a:schemeClr val="tx1"/>
                </a:solidFill>
                <a:latin typeface="Times New Roman"/>
                <a:cs typeface="Times New Roman"/>
              </a:rPr>
              <a:t>reperezintă</a:t>
            </a:r>
            <a:r>
              <a:rPr lang="ro-RO" altLang="en-US" sz="1400" cap="none" dirty="0">
                <a:solidFill>
                  <a:schemeClr val="tx1"/>
                </a:solidFill>
                <a:latin typeface="Times New Roman"/>
                <a:cs typeface="Times New Roman"/>
              </a:rPr>
              <a:t> o tehnică non-invazivă, mai puțin costisitoare de detectare in timp real  a prezenței diferitor germeni patogeni în corp, a anumitor substanțe sau a creșterii concentrației de glucide, lipide din </a:t>
            </a:r>
            <a:r>
              <a:rPr lang="ro-RO" altLang="en-US" sz="1400" cap="none" dirty="0" err="1">
                <a:solidFill>
                  <a:schemeClr val="tx1"/>
                </a:solidFill>
                <a:latin typeface="Times New Roman"/>
                <a:cs typeface="Times New Roman"/>
              </a:rPr>
              <a:t>sange</a:t>
            </a:r>
            <a:r>
              <a:rPr lang="ro-RO" altLang="en-US" sz="1400" cap="none" dirty="0">
                <a:solidFill>
                  <a:schemeClr val="tx1"/>
                </a:solidFill>
                <a:latin typeface="Times New Roman"/>
                <a:cs typeface="Times New Roman"/>
              </a:rPr>
              <a:t> </a:t>
            </a:r>
            <a:r>
              <a:rPr lang="ro-RO" altLang="en-US" sz="1400" cap="none" dirty="0" err="1">
                <a:solidFill>
                  <a:schemeClr val="tx1"/>
                </a:solidFill>
                <a:latin typeface="Times New Roman"/>
                <a:cs typeface="Times New Roman"/>
              </a:rPr>
              <a:t>intr</a:t>
            </a:r>
            <a:r>
              <a:rPr lang="ro-RO" altLang="en-US" sz="1400" cap="none" dirty="0">
                <a:solidFill>
                  <a:schemeClr val="tx1"/>
                </a:solidFill>
                <a:latin typeface="Times New Roman"/>
                <a:cs typeface="Times New Roman"/>
              </a:rPr>
              <a:t>-un timp mai scurt.</a:t>
            </a:r>
          </a:p>
        </p:txBody>
      </p:sp>
      <p:sp>
        <p:nvSpPr>
          <p:cNvPr id="4" name="Substituent text 2"/>
          <p:cNvSpPr txBox="1"/>
          <p:nvPr/>
        </p:nvSpPr>
        <p:spPr>
          <a:xfrm>
            <a:off x="763270" y="5775960"/>
            <a:ext cx="9326245" cy="42989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ro-RO" altLang="en-US" sz="1400" cap="none">
                <a:solidFill>
                  <a:schemeClr val="tx1"/>
                </a:solidFill>
                <a:latin typeface="Times New Roman" panose="02020603050405020304" charset="0"/>
                <a:cs typeface="Times New Roman" panose="02020603050405020304" charset="0"/>
              </a:rPr>
              <a:t>Metodele de bioimpedanță pot fi implementate cu o varietate de scheme la un cost relativ scăzut. În comparație cu senzorii electrochimici enzimatici, senzorii de bioimpedanță au avantajele unei performanțe continue și pe termen lung. În plus, deoarece fabricarea senzorilor de impedanță este mai puțin complicată decât senzorii enzimatici, aceștia tind să fie mai rentabili.</a:t>
            </a:r>
          </a:p>
        </p:txBody>
      </p:sp>
      <p:pic>
        <p:nvPicPr>
          <p:cNvPr id="8" name="Content Placeholder 7" descr="12"/>
          <p:cNvPicPr>
            <a:picLocks noGrp="1" noChangeAspect="1"/>
          </p:cNvPicPr>
          <p:nvPr>
            <p:ph idx="1"/>
          </p:nvPr>
        </p:nvPicPr>
        <p:blipFill>
          <a:blip r:embed="rId4"/>
          <a:stretch>
            <a:fillRect/>
          </a:stretch>
        </p:blipFill>
        <p:spPr>
          <a:xfrm>
            <a:off x="4483735" y="2086610"/>
            <a:ext cx="3455670" cy="3206115"/>
          </a:xfrm>
          <a:prstGeom prst="rect">
            <a:avLst/>
          </a:prstGeom>
        </p:spPr>
      </p:pic>
      <p:sp>
        <p:nvSpPr>
          <p:cNvPr id="9" name="Substituent text 5"/>
          <p:cNvSpPr txBox="1"/>
          <p:nvPr/>
        </p:nvSpPr>
        <p:spPr>
          <a:xfrm>
            <a:off x="763905" y="4725670"/>
            <a:ext cx="2567305" cy="249555"/>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100000"/>
              </a:lnSpc>
              <a:spcBef>
                <a:spcPts val="200"/>
              </a:spcBef>
              <a:spcAft>
                <a:spcPts val="400"/>
              </a:spcAft>
              <a:buClrTx/>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100000"/>
              </a:lnSpc>
              <a:spcBef>
                <a:spcPts val="200"/>
              </a:spcBef>
              <a:spcAft>
                <a:spcPts val="400"/>
              </a:spcAft>
              <a:buClrTx/>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a:lstStyle>
          <a:p>
            <a:r>
              <a:rPr lang="ro-RO" altLang="en-US" sz="1400">
                <a:solidFill>
                  <a:schemeClr val="tx1"/>
                </a:solidFill>
                <a:latin typeface="Times New Roman" panose="02020603050405020304" charset="0"/>
                <a:cs typeface="Times New Roman" panose="02020603050405020304" charset="0"/>
              </a:rPr>
              <a:t>spectroscopy blood analysis</a:t>
            </a:r>
          </a:p>
          <a:p>
            <a:r>
              <a:rPr lang="ro-RO" altLang="en-US" sz="1400">
                <a:solidFill>
                  <a:schemeClr val="tx1"/>
                </a:solidFill>
                <a:latin typeface="Times New Roman" panose="02020603050405020304" charset="0"/>
                <a:cs typeface="Times New Roman" panose="02020603050405020304" charset="0"/>
              </a:rPr>
              <a:t>germs detection</a:t>
            </a:r>
            <a:endParaRPr lang="ro-RO" altLang="en-US" sz="1200">
              <a:solidFill>
                <a:schemeClr val="accent1">
                  <a:lumMod val="75000"/>
                </a:schemeClr>
              </a:solidFill>
              <a:latin typeface="Times New Roman" panose="02020603050405020304" charset="0"/>
              <a:cs typeface="Times New Roman" panose="02020603050405020304" charset="0"/>
            </a:endParaRPr>
          </a:p>
        </p:txBody>
      </p:sp>
      <p:sp>
        <p:nvSpPr>
          <p:cNvPr id="10" name="Substituent text 1"/>
          <p:cNvSpPr txBox="1"/>
          <p:nvPr/>
        </p:nvSpPr>
        <p:spPr>
          <a:xfrm>
            <a:off x="2299970" y="181610"/>
            <a:ext cx="7072630" cy="647065"/>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o-RO" altLang="en-US" sz="2000" b="1" i="1">
                <a:solidFill>
                  <a:schemeClr val="tx1"/>
                </a:solidFill>
                <a:latin typeface="Times New Roman" panose="02020603050405020304" charset="0"/>
                <a:cs typeface="Times New Roman" panose="02020603050405020304" charset="0"/>
              </a:rPr>
              <a:t>Metodă non-ivazivă de detectare a prezenței diferitor substanțe sau germeni patogeni in sange</a:t>
            </a:r>
            <a:r>
              <a:rPr lang="ro-RO" altLang="en-US" sz="2000">
                <a:solidFill>
                  <a:schemeClr val="tx1"/>
                </a:solidFill>
                <a:latin typeface="Times New Roman" panose="02020603050405020304" charset="0"/>
                <a:cs typeface="Times New Roman" panose="02020603050405020304" charset="0"/>
              </a:rPr>
              <a:t> </a:t>
            </a:r>
          </a:p>
        </p:txBody>
      </p:sp>
      <p:sp>
        <p:nvSpPr>
          <p:cNvPr id="6" name="Substituent text 1"/>
          <p:cNvSpPr txBox="1"/>
          <p:nvPr/>
        </p:nvSpPr>
        <p:spPr>
          <a:xfrm>
            <a:off x="4483735" y="795655"/>
            <a:ext cx="2358390" cy="368300"/>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o-RO" altLang="en-US" sz="1600" b="1">
                <a:solidFill>
                  <a:schemeClr val="tx2"/>
                </a:solidFill>
                <a:latin typeface="Times New Roman" panose="02020603050405020304" charset="0"/>
                <a:cs typeface="Times New Roman" panose="02020603050405020304" charset="0"/>
              </a:rPr>
              <a:t>Anton Roxana-Andreea</a:t>
            </a:r>
          </a:p>
        </p:txBody>
      </p:sp>
    </p:spTree>
  </p:cSld>
  <p:clrMapOvr>
    <a:masterClrMapping/>
  </p:clrMapOvr>
</p:sld>
</file>

<file path=ppt/theme/theme1.xml><?xml version="1.0" encoding="utf-8"?>
<a:theme xmlns:a="http://schemas.openxmlformats.org/drawingml/2006/main" name="RetrospectVTI">
  <a:themeElements>
    <a:clrScheme name="">
      <a:dk1>
        <a:srgbClr val="000000"/>
      </a:dk1>
      <a:lt1>
        <a:srgbClr val="FFFFFF"/>
      </a:lt1>
      <a:dk2>
        <a:srgbClr val="243541"/>
      </a:dk2>
      <a:lt2>
        <a:srgbClr val="E2E5E8"/>
      </a:lt2>
      <a:accent1>
        <a:srgbClr val="E88B33"/>
      </a:accent1>
      <a:accent2>
        <a:srgbClr val="AEA33A"/>
      </a:accent2>
      <a:accent3>
        <a:srgbClr val="8CAB4A"/>
      </a:accent3>
      <a:accent4>
        <a:srgbClr val="57B636"/>
      </a:accent4>
      <a:accent5>
        <a:srgbClr val="2EBA43"/>
      </a:accent5>
      <a:accent6>
        <a:srgbClr val="33B67D"/>
      </a:accent6>
      <a:hlink>
        <a:srgbClr val="5F84A8"/>
      </a:hlink>
      <a:folHlink>
        <a:srgbClr val="7F7F7F"/>
      </a:folHlink>
    </a:clrScheme>
    <a:fontScheme name="Retrospect">
      <a:majorFont>
        <a:latin typeface="Georgia Pro Cond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61B789026438458EF29BB7CE6DBAE4" ma:contentTypeVersion="8" ma:contentTypeDescription="Creați un document nou." ma:contentTypeScope="" ma:versionID="e375c061fcf97c88b2fd02748942f5ef">
  <xsd:schema xmlns:xsd="http://www.w3.org/2001/XMLSchema" xmlns:xs="http://www.w3.org/2001/XMLSchema" xmlns:p="http://schemas.microsoft.com/office/2006/metadata/properties" xmlns:ns2="0f599311-bd77-4575-80c7-78a36c33cdd3" targetNamespace="http://schemas.microsoft.com/office/2006/metadata/properties" ma:root="true" ma:fieldsID="0164a1c84e4f264286cf5637bc366a2d" ns2:_="">
    <xsd:import namespace="0f599311-bd77-4575-80c7-78a36c33cdd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599311-bd77-4575-80c7-78a36c33cd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 de conținut"/>
        <xsd:element ref="dc:title" minOccurs="0" maxOccurs="1" ma:index="4" ma:displayName="Titlu"/>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2FBD41-79F2-431A-9944-871268D3E65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C4BB9C5-848B-4D09-B0A4-C2E948558E5D}">
  <ds:schemaRefs>
    <ds:schemaRef ds:uri="http://schemas.microsoft.com/sharepoint/v3/contenttype/forms"/>
  </ds:schemaRefs>
</ds:datastoreItem>
</file>

<file path=customXml/itemProps3.xml><?xml version="1.0" encoding="utf-8"?>
<ds:datastoreItem xmlns:ds="http://schemas.openxmlformats.org/officeDocument/2006/customXml" ds:itemID="{3B3B302F-32D9-4A9F-93DB-8A6EE4C8EF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599311-bd77-4575-80c7-78a36c33c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{9E98C9B7-1F63-4F38-9F44-6436DE32F7CE}tf11437505_win32</Template>
  <TotalTime>0</TotalTime>
  <Words>1415</Words>
  <Application>Microsoft Office PowerPoint</Application>
  <PresentationFormat>Widescreen</PresentationFormat>
  <Paragraphs>44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RetrospectVTI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AGHION Cristian</dc:creator>
  <cp:lastModifiedBy>Asus</cp:lastModifiedBy>
  <cp:revision>11</cp:revision>
  <dcterms:created xsi:type="dcterms:W3CDTF">2020-11-16T10:44:00Z</dcterms:created>
  <dcterms:modified xsi:type="dcterms:W3CDTF">2021-12-08T16:12:36Z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0x010100B861B789026438458EF29BB7CE6DBAE4</vt:lpwstr>
  </property>
  <property fmtid="{D5CDD505-2E9C-101B-9397-08002B2CF9AE}" pid="3" name="ICV">
    <vt:lpwstr>96D1C4A158DB48C59669CF252941AE34</vt:lpwstr>
  </property>
  <property fmtid="{D5CDD505-2E9C-101B-9397-08002B2CF9AE}" pid="4" name="KSOProductBuildVer">
    <vt:lpwstr>1033-11.2.0.10382</vt:lpwstr>
  </property>
</Properties>
</file>