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1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9" autoAdjust="0"/>
  </p:normalViewPr>
  <p:slideViewPr>
    <p:cSldViewPr snapToGrid="0">
      <p:cViewPr varScale="1">
        <p:scale>
          <a:sx n="91" d="100"/>
          <a:sy n="91" d="100"/>
        </p:scale>
        <p:origin x="3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21">
            <a:extLst>
              <a:ext uri="{FF2B5EF4-FFF2-40B4-BE49-F238E27FC236}">
                <a16:creationId xmlns:a16="http://schemas.microsoft.com/office/drawing/2014/main" id="{3D81E597-3190-4E7B-94AD-F1A73515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181" y="335659"/>
            <a:ext cx="739318" cy="9902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D4919C-9E37-4579-B3DE-8566E5C7AC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501" y="294717"/>
            <a:ext cx="955707" cy="973405"/>
          </a:xfrm>
          <a:prstGeom prst="rect">
            <a:avLst/>
          </a:prstGeom>
        </p:spPr>
      </p:pic>
      <p:sp>
        <p:nvSpPr>
          <p:cNvPr id="9" name="Substituent text 15">
            <a:extLst>
              <a:ext uri="{FF2B5EF4-FFF2-40B4-BE49-F238E27FC236}">
                <a16:creationId xmlns:a16="http://schemas.microsoft.com/office/drawing/2014/main" id="{9D756AE9-15C0-4A09-999D-53247F5FE3C9}"/>
              </a:ext>
            </a:extLst>
          </p:cNvPr>
          <p:cNvSpPr txBox="1">
            <a:spLocks/>
          </p:cNvSpPr>
          <p:nvPr/>
        </p:nvSpPr>
        <p:spPr>
          <a:xfrm>
            <a:off x="5587888" y="808486"/>
            <a:ext cx="2641764" cy="59823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Author:Iancu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Daniel</a:t>
            </a:r>
          </a:p>
        </p:txBody>
      </p:sp>
      <p:sp>
        <p:nvSpPr>
          <p:cNvPr id="13" name="Substituent text 17">
            <a:extLst>
              <a:ext uri="{FF2B5EF4-FFF2-40B4-BE49-F238E27FC236}">
                <a16:creationId xmlns:a16="http://schemas.microsoft.com/office/drawing/2014/main" id="{7603F159-B44B-45A3-BA65-7FA50F8A47B6}"/>
              </a:ext>
            </a:extLst>
          </p:cNvPr>
          <p:cNvSpPr txBox="1">
            <a:spLocks/>
          </p:cNvSpPr>
          <p:nvPr/>
        </p:nvSpPr>
        <p:spPr>
          <a:xfrm>
            <a:off x="3593085" y="9040"/>
            <a:ext cx="4479756" cy="125908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Real-time ECG and respiratory signals monitoring and interpretation using AI</a:t>
            </a:r>
          </a:p>
        </p:txBody>
      </p:sp>
      <p:sp>
        <p:nvSpPr>
          <p:cNvPr id="15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384072" y="2083456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cap="none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17" name="Substituent text 5">
            <a:extLst>
              <a:ext uri="{FF2B5EF4-FFF2-40B4-BE49-F238E27FC236}">
                <a16:creationId xmlns:a16="http://schemas.microsoft.com/office/drawing/2014/main" id="{0D015FD6-D1B0-4233-BB15-8317F273D09A}"/>
              </a:ext>
            </a:extLst>
          </p:cNvPr>
          <p:cNvSpPr txBox="1">
            <a:spLocks/>
          </p:cNvSpPr>
          <p:nvPr/>
        </p:nvSpPr>
        <p:spPr>
          <a:xfrm>
            <a:off x="227355" y="4001039"/>
            <a:ext cx="3496292" cy="44792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Motivation and Description of Work</a:t>
            </a:r>
          </a:p>
        </p:txBody>
      </p:sp>
      <p:sp>
        <p:nvSpPr>
          <p:cNvPr id="23" name="Substituent text 1">
            <a:extLst>
              <a:ext uri="{FF2B5EF4-FFF2-40B4-BE49-F238E27FC236}">
                <a16:creationId xmlns:a16="http://schemas.microsoft.com/office/drawing/2014/main" id="{66EE445D-CE1A-4D9F-B276-75C8D6A1B0BD}"/>
              </a:ext>
            </a:extLst>
          </p:cNvPr>
          <p:cNvSpPr txBox="1">
            <a:spLocks/>
          </p:cNvSpPr>
          <p:nvPr/>
        </p:nvSpPr>
        <p:spPr>
          <a:xfrm>
            <a:off x="8400444" y="3082967"/>
            <a:ext cx="3220982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Interpeter</a:t>
            </a: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both respiratory and ECG signals</a:t>
            </a:r>
          </a:p>
          <a:p>
            <a:pPr algn="ctr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source code for faster improvements</a:t>
            </a:r>
          </a:p>
          <a:p>
            <a:pPr algn="ctr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Many interfacing options</a:t>
            </a:r>
          </a:p>
          <a:p>
            <a:pPr algn="ctr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into cloud servers</a:t>
            </a:r>
          </a:p>
          <a:p>
            <a:pPr algn="ctr"/>
            <a:endParaRPr lang="en-US" alt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000" dirty="0">
              <a:solidFill>
                <a:schemeClr val="tx1"/>
              </a:solidFill>
            </a:endParaRPr>
          </a:p>
        </p:txBody>
      </p:sp>
      <p:sp>
        <p:nvSpPr>
          <p:cNvPr id="25" name="Substituent text 2">
            <a:extLst>
              <a:ext uri="{FF2B5EF4-FFF2-40B4-BE49-F238E27FC236}">
                <a16:creationId xmlns:a16="http://schemas.microsoft.com/office/drawing/2014/main" id="{56B00CBA-933D-424B-890B-F85D8D4EB6B6}"/>
              </a:ext>
            </a:extLst>
          </p:cNvPr>
          <p:cNvSpPr txBox="1">
            <a:spLocks/>
          </p:cNvSpPr>
          <p:nvPr/>
        </p:nvSpPr>
        <p:spPr>
          <a:xfrm>
            <a:off x="8656212" y="2075534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Conclusions</a:t>
            </a:r>
          </a:p>
        </p:txBody>
      </p:sp>
      <p:sp>
        <p:nvSpPr>
          <p:cNvPr id="27" name="Substituent text 1">
            <a:extLst>
              <a:ext uri="{FF2B5EF4-FFF2-40B4-BE49-F238E27FC236}">
                <a16:creationId xmlns:a16="http://schemas.microsoft.com/office/drawing/2014/main" id="{C85E35B6-B49A-4006-89A4-ED4E183F41A1}"/>
              </a:ext>
            </a:extLst>
          </p:cNvPr>
          <p:cNvSpPr txBox="1">
            <a:spLocks/>
          </p:cNvSpPr>
          <p:nvPr/>
        </p:nvSpPr>
        <p:spPr>
          <a:xfrm>
            <a:off x="8446522" y="4753815"/>
            <a:ext cx="3220982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chemeClr val="tx1"/>
                </a:solidFill>
              </a:rPr>
              <a:t>https://www.researchgate.net/publication/267097869_An_Affordable_ECG_and_Respiration_Monitoring_System_Based_on_Raspberry_PI_and_ADAS1000_First_Step_towards_Homecare_Applications</a:t>
            </a:r>
          </a:p>
          <a:p>
            <a:endParaRPr lang="en-US" altLang="en-US" sz="1000" dirty="0">
              <a:solidFill>
                <a:schemeClr val="tx1"/>
              </a:solidFill>
            </a:endParaRPr>
          </a:p>
        </p:txBody>
      </p:sp>
      <p:sp>
        <p:nvSpPr>
          <p:cNvPr id="29" name="Substituent text 2">
            <a:extLst>
              <a:ext uri="{FF2B5EF4-FFF2-40B4-BE49-F238E27FC236}">
                <a16:creationId xmlns:a16="http://schemas.microsoft.com/office/drawing/2014/main" id="{CCBA35F4-30E1-4C7B-899E-AB2368A0BE22}"/>
              </a:ext>
            </a:extLst>
          </p:cNvPr>
          <p:cNvSpPr txBox="1">
            <a:spLocks/>
          </p:cNvSpPr>
          <p:nvPr/>
        </p:nvSpPr>
        <p:spPr>
          <a:xfrm>
            <a:off x="8783445" y="4190540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1" name="Substituent text 2">
            <a:extLst>
              <a:ext uri="{FF2B5EF4-FFF2-40B4-BE49-F238E27FC236}">
                <a16:creationId xmlns:a16="http://schemas.microsoft.com/office/drawing/2014/main" id="{86639826-E1D8-43D9-B7D3-811090F20730}"/>
              </a:ext>
            </a:extLst>
          </p:cNvPr>
          <p:cNvSpPr txBox="1">
            <a:spLocks/>
          </p:cNvSpPr>
          <p:nvPr/>
        </p:nvSpPr>
        <p:spPr>
          <a:xfrm>
            <a:off x="264935" y="6413873"/>
            <a:ext cx="11356491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cap="none" dirty="0">
                <a:solidFill>
                  <a:schemeClr val="bg1"/>
                </a:solidFill>
              </a:rPr>
              <a:t>Targul </a:t>
            </a:r>
            <a:r>
              <a:rPr lang="ro-RO" sz="1400" cap="none" dirty="0">
                <a:solidFill>
                  <a:schemeClr val="bg1"/>
                </a:solidFill>
              </a:rPr>
              <a:t>International</a:t>
            </a:r>
            <a:r>
              <a:rPr lang="fr-FR" sz="1400" cap="none" dirty="0">
                <a:solidFill>
                  <a:schemeClr val="bg1"/>
                </a:solidFill>
              </a:rPr>
              <a:t> de </a:t>
            </a:r>
            <a:r>
              <a:rPr lang="ro-RO" sz="1400" cap="none" dirty="0">
                <a:solidFill>
                  <a:schemeClr val="bg1"/>
                </a:solidFill>
              </a:rPr>
              <a:t>Invent</a:t>
            </a:r>
            <a:r>
              <a:rPr lang="fr-FR" sz="1400" cap="none" dirty="0">
                <a:solidFill>
                  <a:schemeClr val="bg1"/>
                </a:solidFill>
              </a:rPr>
              <a:t>ii si </a:t>
            </a:r>
            <a:r>
              <a:rPr lang="fr-FR" sz="1400" cap="none" dirty="0" err="1">
                <a:solidFill>
                  <a:schemeClr val="bg1"/>
                </a:solidFill>
              </a:rPr>
              <a:t>Idei</a:t>
            </a:r>
            <a:r>
              <a:rPr lang="fr-FR" sz="1400" cap="none" dirty="0">
                <a:solidFill>
                  <a:schemeClr val="bg1"/>
                </a:solidFill>
              </a:rPr>
              <a:t> Practice </a:t>
            </a:r>
            <a:r>
              <a:rPr lang="fr-FR" sz="1400" cap="none" dirty="0" err="1">
                <a:solidFill>
                  <a:schemeClr val="bg1"/>
                </a:solidFill>
              </a:rPr>
              <a:t>Invent</a:t>
            </a:r>
            <a:r>
              <a:rPr lang="fr-FR" sz="1400" cap="none" dirty="0">
                <a:solidFill>
                  <a:schemeClr val="bg1"/>
                </a:solidFill>
              </a:rPr>
              <a:t> – Invest Constantin-Marin </a:t>
            </a:r>
            <a:r>
              <a:rPr lang="fr-FR" sz="1400" cap="none" dirty="0" err="1">
                <a:solidFill>
                  <a:schemeClr val="bg1"/>
                </a:solidFill>
              </a:rPr>
              <a:t>Antohi</a:t>
            </a:r>
            <a:r>
              <a:rPr lang="fr-FR" sz="1400" cap="none" dirty="0">
                <a:solidFill>
                  <a:schemeClr val="bg1"/>
                </a:solidFill>
              </a:rPr>
              <a:t>, </a:t>
            </a:r>
            <a:r>
              <a:rPr lang="fr-FR" sz="1400" cap="none" dirty="0" err="1">
                <a:solidFill>
                  <a:schemeClr val="bg1"/>
                </a:solidFill>
              </a:rPr>
              <a:t>editia</a:t>
            </a:r>
            <a:r>
              <a:rPr lang="fr-FR" sz="1400" cap="none" dirty="0">
                <a:solidFill>
                  <a:schemeClr val="bg1"/>
                </a:solidFill>
              </a:rPr>
              <a:t> 12- a, Iasi, Romania</a:t>
            </a:r>
            <a:endParaRPr lang="en-US" sz="1400" cap="none" dirty="0">
              <a:solidFill>
                <a:schemeClr val="bg1"/>
              </a:solidFill>
            </a:endParaRPr>
          </a:p>
        </p:txBody>
      </p:sp>
      <p:sp>
        <p:nvSpPr>
          <p:cNvPr id="18" name="Substituent text 1">
            <a:extLst>
              <a:ext uri="{FF2B5EF4-FFF2-40B4-BE49-F238E27FC236}">
                <a16:creationId xmlns:a16="http://schemas.microsoft.com/office/drawing/2014/main" id="{190322AB-09BC-43C4-92F9-545178F9D7A8}"/>
              </a:ext>
            </a:extLst>
          </p:cNvPr>
          <p:cNvSpPr txBox="1">
            <a:spLocks/>
          </p:cNvSpPr>
          <p:nvPr/>
        </p:nvSpPr>
        <p:spPr>
          <a:xfrm>
            <a:off x="-63688" y="2856961"/>
            <a:ext cx="4817102" cy="1087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number of people bound to hospital bed -&gt;necessity for portability</a:t>
            </a:r>
          </a:p>
          <a:p>
            <a:pPr algn="l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Number 1 cause of mortality</a:t>
            </a:r>
          </a:p>
          <a:p>
            <a:pPr algn="l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No human needed for interpretation -&gt; homecare</a:t>
            </a:r>
          </a:p>
          <a:p>
            <a:pPr algn="l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Combining both respiratory and EKG signals for better overall health monitoring</a:t>
            </a:r>
          </a:p>
          <a:p>
            <a:pPr algn="l"/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BONUS: Emotion detection based on these signals</a:t>
            </a:r>
          </a:p>
          <a:p>
            <a:pPr algn="ctr"/>
            <a:endParaRPr lang="en-US" altLang="en-US" sz="1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altLang="en-US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en-US" sz="1200" dirty="0">
              <a:solidFill>
                <a:schemeClr val="tx2"/>
              </a:solidFill>
            </a:endParaRPr>
          </a:p>
        </p:txBody>
      </p:sp>
      <p:sp>
        <p:nvSpPr>
          <p:cNvPr id="20" name="Substituent text 1">
            <a:extLst>
              <a:ext uri="{FF2B5EF4-FFF2-40B4-BE49-F238E27FC236}">
                <a16:creationId xmlns:a16="http://schemas.microsoft.com/office/drawing/2014/main" id="{E46E371A-4E7C-4190-A7D6-B5CBF31DDC28}"/>
              </a:ext>
            </a:extLst>
          </p:cNvPr>
          <p:cNvSpPr txBox="1">
            <a:spLocks/>
          </p:cNvSpPr>
          <p:nvPr/>
        </p:nvSpPr>
        <p:spPr>
          <a:xfrm>
            <a:off x="286446" y="5022018"/>
            <a:ext cx="3457004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•ADAS1000 is used for the acquisition of signals.</a:t>
            </a:r>
          </a:p>
          <a:p>
            <a:pPr algn="l"/>
            <a:r>
              <a:rPr lang="en-US" alt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The information is sent via SPI to </a:t>
            </a:r>
            <a:r>
              <a:rPr lang="en-US" altLang="en-US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Rpi</a:t>
            </a:r>
            <a:r>
              <a:rPr lang="en-US" alt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where the processing part takes place.</a:t>
            </a:r>
          </a:p>
          <a:p>
            <a:pPr algn="l"/>
            <a:r>
              <a:rPr lang="en-US" alt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After obtaining the ECG and respiratory values the system seeks to fulfill the following requirements:</a:t>
            </a:r>
          </a:p>
          <a:p>
            <a:pPr algn="l"/>
            <a:r>
              <a:rPr lang="en-US" alt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-live plotting UIR</a:t>
            </a:r>
          </a:p>
          <a:p>
            <a:pPr algn="l"/>
            <a:r>
              <a:rPr lang="en-US" alt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-ECG interpretation and emotion detection using machine-learning algorithms/classifiers32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3B0C3-7423-487D-841F-511056F403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414" y="2667730"/>
            <a:ext cx="3234907" cy="35624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153A58-4705-4E5D-B635-70328C69367B}"/>
              </a:ext>
            </a:extLst>
          </p:cNvPr>
          <p:cNvSpPr txBox="1"/>
          <p:nvPr/>
        </p:nvSpPr>
        <p:spPr>
          <a:xfrm>
            <a:off x="5832963" y="2298398"/>
            <a:ext cx="1075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Prototype</a:t>
            </a:r>
          </a:p>
        </p:txBody>
      </p:sp>
    </p:spTree>
    <p:extLst>
      <p:ext uri="{BB962C8B-B14F-4D97-AF65-F5344CB8AC3E}">
        <p14:creationId xmlns:p14="http://schemas.microsoft.com/office/powerpoint/2010/main" val="19885141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377351-63A1-4C2E-8C9A-66CDD70F1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3CD65D-61A5-43C9-A837-6EC73C7DA8A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{9E98C9B7-1F63-4F38-9F44-6436DE32F7CE}tf11437505_win32</Template>
  <TotalTime>153</TotalTime>
  <Words>218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 Pro Cond Light</vt:lpstr>
      <vt:lpstr>Speak Pro</vt:lpstr>
      <vt:lpstr>RetrospectVTI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AGHION Cristian</dc:creator>
  <cp:lastModifiedBy>TwìsT TwìsT</cp:lastModifiedBy>
  <cp:revision>8</cp:revision>
  <dcterms:created xsi:type="dcterms:W3CDTF">2020-11-16T10:44:30Z</dcterms:created>
  <dcterms:modified xsi:type="dcterms:W3CDTF">2021-12-09T11:28:43Z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