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31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19" autoAdjust="0"/>
  </p:normalViewPr>
  <p:slideViewPr>
    <p:cSldViewPr snapToGrid="0">
      <p:cViewPr varScale="1">
        <p:scale>
          <a:sx n="67" d="100"/>
          <a:sy n="67" d="100"/>
        </p:scale>
        <p:origin x="-7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729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898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2233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576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280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17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07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130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882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160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21">
            <a:extLst>
              <a:ext uri="{FF2B5EF4-FFF2-40B4-BE49-F238E27FC236}">
                <a16:creationId xmlns:a16="http://schemas.microsoft.com/office/drawing/2014/main" xmlns="" id="{3D81E597-3190-4E7B-94AD-F1A735158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3998" y="277825"/>
            <a:ext cx="739318" cy="9902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DD4919C-9E37-4579-B3DE-8566E5C7AC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6802" y="277825"/>
            <a:ext cx="955707" cy="973405"/>
          </a:xfrm>
          <a:prstGeom prst="rect">
            <a:avLst/>
          </a:prstGeom>
        </p:spPr>
      </p:pic>
      <p:sp>
        <p:nvSpPr>
          <p:cNvPr id="9" name="Substituent text 15">
            <a:extLst>
              <a:ext uri="{FF2B5EF4-FFF2-40B4-BE49-F238E27FC236}">
                <a16:creationId xmlns:a16="http://schemas.microsoft.com/office/drawing/2014/main" xmlns="" id="{9D756AE9-15C0-4A09-999D-53247F5FE3C9}"/>
              </a:ext>
            </a:extLst>
          </p:cNvPr>
          <p:cNvSpPr txBox="1">
            <a:spLocks/>
          </p:cNvSpPr>
          <p:nvPr/>
        </p:nvSpPr>
        <p:spPr>
          <a:xfrm>
            <a:off x="1314498" y="399808"/>
            <a:ext cx="9643392" cy="59823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 err="1" smtClean="0"/>
              <a:t>Mihail</a:t>
            </a:r>
            <a:r>
              <a:rPr lang="en-US" b="1" dirty="0" smtClean="0"/>
              <a:t> </a:t>
            </a:r>
            <a:r>
              <a:rPr lang="en-US" b="1" dirty="0" err="1" smtClean="0"/>
              <a:t>Gutu</a:t>
            </a:r>
            <a:r>
              <a:rPr lang="en-US" b="1" dirty="0" smtClean="0"/>
              <a:t>, student IM, </a:t>
            </a:r>
            <a:r>
              <a:rPr lang="en-US" b="1" dirty="0" err="1" smtClean="0"/>
              <a:t>anul</a:t>
            </a:r>
            <a:r>
              <a:rPr lang="en-US" b="1" dirty="0" smtClean="0"/>
              <a:t> III, FICPM </a:t>
            </a:r>
            <a:endParaRPr lang="en-US" b="1" dirty="0"/>
          </a:p>
        </p:txBody>
      </p:sp>
      <p:sp>
        <p:nvSpPr>
          <p:cNvPr id="11" name="Substituent text 16">
            <a:extLst>
              <a:ext uri="{FF2B5EF4-FFF2-40B4-BE49-F238E27FC236}">
                <a16:creationId xmlns:a16="http://schemas.microsoft.com/office/drawing/2014/main" xmlns="" id="{327B4BDA-B29E-47A2-80E1-F89B08545A18}"/>
              </a:ext>
            </a:extLst>
          </p:cNvPr>
          <p:cNvSpPr txBox="1">
            <a:spLocks/>
          </p:cNvSpPr>
          <p:nvPr/>
        </p:nvSpPr>
        <p:spPr>
          <a:xfrm>
            <a:off x="2666580" y="967829"/>
            <a:ext cx="6553200" cy="63455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 smtClean="0">
                <a:solidFill>
                  <a:schemeClr val="accent1">
                    <a:lumMod val="50000"/>
                  </a:schemeClr>
                </a:solidFill>
              </a:rPr>
              <a:t>Universitatea Tehnica “Gheorghe Asachi” din Iasi</a:t>
            </a:r>
          </a:p>
          <a:p>
            <a:pPr algn="ctr"/>
            <a:r>
              <a:rPr lang="pt-BR" sz="1400" dirty="0" smtClean="0">
                <a:solidFill>
                  <a:schemeClr val="accent1">
                    <a:lumMod val="50000"/>
                  </a:schemeClr>
                </a:solidFill>
              </a:rPr>
              <a:t>Coordontor Prof.dr.ing. Igor Cretescu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o-RO" sz="1400" b="1" dirty="0" smtClean="0">
              <a:solidFill>
                <a:schemeClr val="accent2">
                  <a:lumMod val="75000"/>
                </a:schemeClr>
              </a:solidFill>
              <a:cs typeface="Arial" charset="0"/>
            </a:endParaRPr>
          </a:p>
          <a:p>
            <a:pPr algn="ctr"/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Substituent text 2">
            <a:extLst>
              <a:ext uri="{FF2B5EF4-FFF2-40B4-BE49-F238E27FC236}">
                <a16:creationId xmlns:a16="http://schemas.microsoft.com/office/drawing/2014/main" xmlns="" id="{FB0E6855-351C-4C19-9D1D-599223FB69C3}"/>
              </a:ext>
            </a:extLst>
          </p:cNvPr>
          <p:cNvSpPr txBox="1">
            <a:spLocks/>
          </p:cNvSpPr>
          <p:nvPr/>
        </p:nvSpPr>
        <p:spPr>
          <a:xfrm>
            <a:off x="384072" y="1776720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17" name="Substituent text 5">
            <a:extLst>
              <a:ext uri="{FF2B5EF4-FFF2-40B4-BE49-F238E27FC236}">
                <a16:creationId xmlns:a16="http://schemas.microsoft.com/office/drawing/2014/main" xmlns="" id="{0D015FD6-D1B0-4233-BB15-8317F273D09A}"/>
              </a:ext>
            </a:extLst>
          </p:cNvPr>
          <p:cNvSpPr txBox="1">
            <a:spLocks/>
          </p:cNvSpPr>
          <p:nvPr/>
        </p:nvSpPr>
        <p:spPr>
          <a:xfrm>
            <a:off x="260965" y="3839120"/>
            <a:ext cx="3496292" cy="44792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/>
              <a:t>Motivation and Description of Work</a:t>
            </a:r>
          </a:p>
        </p:txBody>
      </p:sp>
      <p:sp>
        <p:nvSpPr>
          <p:cNvPr id="21" name="Substituent text 2">
            <a:extLst>
              <a:ext uri="{FF2B5EF4-FFF2-40B4-BE49-F238E27FC236}">
                <a16:creationId xmlns:a16="http://schemas.microsoft.com/office/drawing/2014/main" xmlns="" id="{BF7A37A3-50B2-49FC-920B-C3FF90711F1E}"/>
              </a:ext>
            </a:extLst>
          </p:cNvPr>
          <p:cNvSpPr txBox="1">
            <a:spLocks/>
          </p:cNvSpPr>
          <p:nvPr/>
        </p:nvSpPr>
        <p:spPr>
          <a:xfrm>
            <a:off x="5625960" y="1811565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25" name="Substituent text 2">
            <a:extLst>
              <a:ext uri="{FF2B5EF4-FFF2-40B4-BE49-F238E27FC236}">
                <a16:creationId xmlns:a16="http://schemas.microsoft.com/office/drawing/2014/main" xmlns="" id="{56B00CBA-933D-424B-890B-F85D8D4EB6B6}"/>
              </a:ext>
            </a:extLst>
          </p:cNvPr>
          <p:cNvSpPr txBox="1">
            <a:spLocks/>
          </p:cNvSpPr>
          <p:nvPr/>
        </p:nvSpPr>
        <p:spPr>
          <a:xfrm>
            <a:off x="9573424" y="1825852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>
                <a:solidFill>
                  <a:schemeClr val="tx1"/>
                </a:solidFill>
              </a:rPr>
              <a:t>Conclusions</a:t>
            </a:r>
          </a:p>
        </p:txBody>
      </p:sp>
      <p:sp>
        <p:nvSpPr>
          <p:cNvPr id="31" name="Substituent text 2">
            <a:extLst>
              <a:ext uri="{FF2B5EF4-FFF2-40B4-BE49-F238E27FC236}">
                <a16:creationId xmlns:a16="http://schemas.microsoft.com/office/drawing/2014/main" xmlns="" id="{86639826-E1D8-43D9-B7D3-811090F20730}"/>
              </a:ext>
            </a:extLst>
          </p:cNvPr>
          <p:cNvSpPr txBox="1">
            <a:spLocks/>
          </p:cNvSpPr>
          <p:nvPr/>
        </p:nvSpPr>
        <p:spPr>
          <a:xfrm>
            <a:off x="264935" y="6413873"/>
            <a:ext cx="11356491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cap="none" dirty="0">
                <a:solidFill>
                  <a:schemeClr val="tx2">
                    <a:lumMod val="10000"/>
                    <a:lumOff val="90000"/>
                  </a:schemeClr>
                </a:solidFill>
              </a:rPr>
              <a:t>Targul </a:t>
            </a:r>
            <a:r>
              <a:rPr lang="ro-RO" sz="1400" cap="none" dirty="0">
                <a:solidFill>
                  <a:schemeClr val="tx2">
                    <a:lumMod val="10000"/>
                    <a:lumOff val="90000"/>
                  </a:schemeClr>
                </a:solidFill>
              </a:rPr>
              <a:t>International</a:t>
            </a:r>
            <a:r>
              <a:rPr lang="fr-FR" sz="1400" cap="none" dirty="0">
                <a:solidFill>
                  <a:schemeClr val="tx2">
                    <a:lumMod val="10000"/>
                    <a:lumOff val="90000"/>
                  </a:schemeClr>
                </a:solidFill>
              </a:rPr>
              <a:t> de </a:t>
            </a:r>
            <a:r>
              <a:rPr lang="ro-RO" sz="1400" cap="none" dirty="0">
                <a:solidFill>
                  <a:schemeClr val="tx2">
                    <a:lumMod val="10000"/>
                    <a:lumOff val="90000"/>
                  </a:schemeClr>
                </a:solidFill>
              </a:rPr>
              <a:t>Invent</a:t>
            </a:r>
            <a:r>
              <a:rPr lang="fr-FR" sz="1400" cap="none" dirty="0">
                <a:solidFill>
                  <a:schemeClr val="tx2">
                    <a:lumMod val="10000"/>
                    <a:lumOff val="90000"/>
                  </a:schemeClr>
                </a:solidFill>
              </a:rPr>
              <a:t>ii si </a:t>
            </a:r>
            <a:r>
              <a:rPr lang="fr-FR" sz="1400" cap="none" dirty="0" err="1">
                <a:solidFill>
                  <a:schemeClr val="tx2">
                    <a:lumMod val="10000"/>
                    <a:lumOff val="90000"/>
                  </a:schemeClr>
                </a:solidFill>
              </a:rPr>
              <a:t>Idei</a:t>
            </a:r>
            <a:r>
              <a:rPr lang="fr-FR" sz="1400" cap="none" dirty="0">
                <a:solidFill>
                  <a:schemeClr val="tx2">
                    <a:lumMod val="10000"/>
                    <a:lumOff val="90000"/>
                  </a:schemeClr>
                </a:solidFill>
              </a:rPr>
              <a:t> Practice </a:t>
            </a:r>
            <a:r>
              <a:rPr lang="fr-FR" sz="1400" cap="none" dirty="0" err="1">
                <a:solidFill>
                  <a:schemeClr val="tx2">
                    <a:lumMod val="10000"/>
                    <a:lumOff val="90000"/>
                  </a:schemeClr>
                </a:solidFill>
              </a:rPr>
              <a:t>Invent</a:t>
            </a:r>
            <a:r>
              <a:rPr lang="fr-FR" sz="1400" cap="none" dirty="0">
                <a:solidFill>
                  <a:schemeClr val="tx2">
                    <a:lumMod val="10000"/>
                    <a:lumOff val="90000"/>
                  </a:schemeClr>
                </a:solidFill>
              </a:rPr>
              <a:t> – Invest Constantin-Marin </a:t>
            </a:r>
            <a:r>
              <a:rPr lang="fr-FR" sz="1400" cap="none" dirty="0" err="1">
                <a:solidFill>
                  <a:schemeClr val="tx2">
                    <a:lumMod val="10000"/>
                    <a:lumOff val="90000"/>
                  </a:schemeClr>
                </a:solidFill>
              </a:rPr>
              <a:t>Antohi</a:t>
            </a:r>
            <a:r>
              <a:rPr lang="fr-FR" sz="1400" cap="none" dirty="0">
                <a:solidFill>
                  <a:schemeClr val="tx2">
                    <a:lumMod val="10000"/>
                    <a:lumOff val="90000"/>
                  </a:schemeClr>
                </a:solidFill>
              </a:rPr>
              <a:t>, </a:t>
            </a:r>
            <a:r>
              <a:rPr lang="fr-FR" sz="1400" cap="none" dirty="0" err="1">
                <a:solidFill>
                  <a:schemeClr val="tx2">
                    <a:lumMod val="10000"/>
                    <a:lumOff val="90000"/>
                  </a:schemeClr>
                </a:solidFill>
              </a:rPr>
              <a:t>editia</a:t>
            </a:r>
            <a:r>
              <a:rPr lang="fr-FR" sz="1400" cap="none" dirty="0">
                <a:solidFill>
                  <a:schemeClr val="tx2">
                    <a:lumMod val="10000"/>
                    <a:lumOff val="90000"/>
                  </a:schemeClr>
                </a:solidFill>
              </a:rPr>
              <a:t> 12- a, Iasi, Romania</a:t>
            </a:r>
            <a:endParaRPr lang="en-US" sz="1400" cap="none" dirty="0">
              <a:solidFill>
                <a:schemeClr val="tx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20" name="Substituent text 1">
            <a:extLst>
              <a:ext uri="{FF2B5EF4-FFF2-40B4-BE49-F238E27FC236}">
                <a16:creationId xmlns:a16="http://schemas.microsoft.com/office/drawing/2014/main" xmlns="" id="{E46E371A-4E7C-4190-A7D6-B5CBF31DDC28}"/>
              </a:ext>
            </a:extLst>
          </p:cNvPr>
          <p:cNvSpPr txBox="1">
            <a:spLocks/>
          </p:cNvSpPr>
          <p:nvPr/>
        </p:nvSpPr>
        <p:spPr>
          <a:xfrm>
            <a:off x="157162" y="4249304"/>
            <a:ext cx="4588798" cy="18882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 defTabSz="417353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Elemente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constructive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principale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ale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traductorului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: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Acesta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este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compus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din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doi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electrozi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metalici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inoxidabili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(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intre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care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umiditatea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va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determina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formarea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unei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rezistente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Rx),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conectati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in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serie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printr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-o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rezistenta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 etalon R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intr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-un circuit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alimentat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de la un generator G de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curent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alternativ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cu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frecventa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mare,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pentru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a nu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polariza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electrozii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. La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bornele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rezistentei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etalon se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masoara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o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tensiune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proportionala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cu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curentul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care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ia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nastere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prin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circuitul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in care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este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inclusa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si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rezistenta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Rx, care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variaza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in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functie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de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continutul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de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umiditate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din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aerul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dintre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electrozi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/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respectiv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de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solutia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de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electrolit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a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solului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dintre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1100" dirty="0" err="1" smtClean="0">
                <a:solidFill>
                  <a:srgbClr val="C00000"/>
                </a:solidFill>
                <a:latin typeface="Arial" charset="0"/>
              </a:rPr>
              <a:t>electrozi</a:t>
            </a:r>
            <a:r>
              <a:rPr lang="en-US" sz="1100" dirty="0" smtClean="0">
                <a:solidFill>
                  <a:srgbClr val="C00000"/>
                </a:solidFill>
                <a:latin typeface="Arial" charset="0"/>
              </a:rPr>
              <a:t>)</a:t>
            </a:r>
          </a:p>
          <a:p>
            <a:pPr lvl="0" algn="just" defTabSz="4173538" fontAlgn="base">
              <a:spcBef>
                <a:spcPct val="0"/>
              </a:spcBef>
              <a:spcAft>
                <a:spcPct val="0"/>
              </a:spcAft>
            </a:pPr>
            <a:endParaRPr lang="en-US" sz="1100" b="1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02026" y="25352"/>
            <a:ext cx="97999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TRADUCTOR de UMIDITATE </a:t>
            </a:r>
            <a:r>
              <a:rPr lang="en-US" sz="2000" b="1" dirty="0" err="1" smtClean="0">
                <a:solidFill>
                  <a:srgbClr val="C00000"/>
                </a:solidFill>
              </a:rPr>
              <a:t>si</a:t>
            </a:r>
            <a:r>
              <a:rPr lang="en-US" sz="2000" b="1" dirty="0" smtClean="0">
                <a:solidFill>
                  <a:srgbClr val="C00000"/>
                </a:solidFill>
              </a:rPr>
              <a:t> TEMPERATURA SOL/AER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760" y="2140950"/>
            <a:ext cx="4581939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Este 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un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traductor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destinat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masuratorilor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concomitente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de 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umiditate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si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temperatura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in sol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precum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si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in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aerul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aflat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in contact direct cu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solul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, in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vederea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determinarii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corelatiei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dintre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umiditatea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solului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si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parametrii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aerului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umed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just"/>
            <a:endParaRPr lang="en-US" sz="11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</a:rPr>
              <a:t>Scop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Acest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traductor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este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destinat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caracterizarii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aerului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umed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in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functie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umiditatea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solului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care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poate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servi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la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automatizarea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mentinerii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climatului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in sere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sau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in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incinte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unde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se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impune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controlul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1">
                    <a:lumMod val="50000"/>
                  </a:schemeClr>
                </a:solidFill>
              </a:rPr>
              <a:t>umiditatii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pPr algn="just"/>
            <a:endParaRPr lang="en-US" sz="11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375" y="3987344"/>
            <a:ext cx="30718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1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masurarea temperaturii se va folosi un minitermocuplu. In functie de precizia si valoarea  afisata de traductor, electrozii se vor regla la o anumita distata d prin intermediul unor reglaje mecanice</a:t>
            </a:r>
            <a:r>
              <a:rPr lang="ro-RO" sz="1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12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644865" y="2215697"/>
            <a:ext cx="2342348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 err="1" smtClean="0">
                <a:solidFill>
                  <a:schemeClr val="accent4">
                    <a:lumMod val="75000"/>
                  </a:schemeClr>
                </a:solidFill>
              </a:rPr>
              <a:t>Avantaje</a:t>
            </a:r>
            <a:endParaRPr lang="en-US" sz="1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endParaRPr lang="en-US" sz="105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Este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realizat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la un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pret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acesibil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 algn="just"/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Este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rezistetent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la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agresivitate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chimica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lumina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UV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si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coroziune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Traductorul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este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realizat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unitar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tip solid state.</a:t>
            </a:r>
          </a:p>
          <a:p>
            <a:pPr algn="just"/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Asigura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masurarea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simultana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atat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in sol cat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si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in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aer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</a:p>
          <a:p>
            <a:pPr algn="just"/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Flexibilitate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intre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datele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masurate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cu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prelucrarea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statistica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a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acestora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(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valoarea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maxima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si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minima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</a:p>
          <a:p>
            <a:pPr algn="just"/>
            <a:endParaRPr lang="en-US" sz="105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n-US" sz="1200" b="1" dirty="0" err="1" smtClean="0">
                <a:solidFill>
                  <a:schemeClr val="accent4">
                    <a:lumMod val="75000"/>
                  </a:schemeClr>
                </a:solidFill>
              </a:rPr>
              <a:t>Elementele</a:t>
            </a:r>
            <a:r>
              <a:rPr lang="en-US" sz="1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accent4">
                    <a:lumMod val="75000"/>
                  </a:schemeClr>
                </a:solidFill>
              </a:rPr>
              <a:t>inovative</a:t>
            </a:r>
            <a:r>
              <a:rPr lang="en-US" sz="1200" b="1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</a:p>
          <a:p>
            <a:pPr algn="just"/>
            <a:endParaRPr lang="en-US" sz="105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traductorul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are un design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inovativ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caracterizat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prin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miniaturizare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si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o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serie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de 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elemente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constructive specific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scopului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pentru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care a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fost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50" b="1" dirty="0" err="1" smtClean="0">
                <a:solidFill>
                  <a:schemeClr val="accent4">
                    <a:lumMod val="75000"/>
                  </a:schemeClr>
                </a:solidFill>
              </a:rPr>
              <a:t>realizat</a:t>
            </a:r>
            <a:r>
              <a:rPr lang="en-US" sz="105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algn="just"/>
            <a:endParaRPr lang="en-US" sz="105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endParaRPr lang="en-US" sz="105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endParaRPr lang="en-US" sz="1050" b="1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2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6600" y="3844211"/>
            <a:ext cx="1388094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457930" y="5286376"/>
            <a:ext cx="315755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Circuitul</a:t>
            </a:r>
            <a:r>
              <a:rPr kumimoji="0" lang="fr-FR" sz="1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principal de </a:t>
            </a:r>
            <a:r>
              <a:rPr kumimoji="0" lang="fr-FR" sz="11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masura</a:t>
            </a:r>
            <a:r>
              <a:rPr kumimoji="0" lang="fr-FR" sz="1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 </a:t>
            </a:r>
            <a:r>
              <a:rPr kumimoji="0" lang="fr-FR" sz="11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traductorului</a:t>
            </a:r>
            <a:r>
              <a:rPr kumimoji="0" lang="fr-FR" sz="1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cu</a:t>
            </a:r>
            <a:r>
              <a:rPr kumimoji="0" lang="fr-FR" sz="1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electrozii</a:t>
            </a:r>
            <a:r>
              <a:rPr kumimoji="0" lang="fr-FR" sz="1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nepolarizabili</a:t>
            </a:r>
            <a:r>
              <a:rPr kumimoji="0" lang="fr-FR" sz="1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772025" y="2214562"/>
            <a:ext cx="4800600" cy="112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Schema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bloc a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traductorului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: este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compusa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dintr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-un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oscilator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current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alternativ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cu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frecventa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cativa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kHz,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Traductorul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format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din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sistemul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de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electrozi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cu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Rx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variabila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in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functie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conductivitatea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mediului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, un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aplificator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care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amplifica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semnalul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la un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nivel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masurabil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precum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si un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filtru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pentru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reduce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semnalele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parazite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in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vederea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diminuarii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1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erorile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.     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14912" y="3300413"/>
            <a:ext cx="45307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885141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541"/>
      </a:dk2>
      <a:lt2>
        <a:srgbClr val="E2E5E8"/>
      </a:lt2>
      <a:accent1>
        <a:srgbClr val="E88B33"/>
      </a:accent1>
      <a:accent2>
        <a:srgbClr val="AEA33A"/>
      </a:accent2>
      <a:accent3>
        <a:srgbClr val="8CAB4A"/>
      </a:accent3>
      <a:accent4>
        <a:srgbClr val="57B636"/>
      </a:accent4>
      <a:accent5>
        <a:srgbClr val="2EBA43"/>
      </a:accent5>
      <a:accent6>
        <a:srgbClr val="33B67D"/>
      </a:accent6>
      <a:hlink>
        <a:srgbClr val="5F84A8"/>
      </a:hlink>
      <a:folHlink>
        <a:srgbClr val="7F7F7F"/>
      </a:folHlink>
    </a:clrScheme>
    <a:fontScheme name="Retrospect">
      <a:majorFont>
        <a:latin typeface="Georgia Pro Cond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3CD65D-61A5-43C9-A837-6EC73C7DA8AB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16c05727-aa75-4e4a-9b5f-8a80a116589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6377351-63A1-4C2E-8C9A-66CDD70F1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{9E98C9B7-1F63-4F38-9F44-6436DE32F7CE}tf11437505_win32</Template>
  <TotalTime>331</TotalTime>
  <Words>399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RetrospectVTI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AGHION Cristian</dc:creator>
  <cp:lastModifiedBy>Lenvo</cp:lastModifiedBy>
  <cp:revision>34</cp:revision>
  <dcterms:created xsi:type="dcterms:W3CDTF">2020-11-16T10:44:30Z</dcterms:created>
  <dcterms:modified xsi:type="dcterms:W3CDTF">2021-12-09T11:05:26Z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