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31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9" autoAdjust="0"/>
  </p:normalViewPr>
  <p:slideViewPr>
    <p:cSldViewPr snapToGrid="0">
      <p:cViewPr>
        <p:scale>
          <a:sx n="96" d="100"/>
          <a:sy n="96" d="100"/>
        </p:scale>
        <p:origin x="-134" y="-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12/8/2021</a:t>
            </a:fld>
            <a:endParaRPr lang="en-US" dirty="0"/>
          </a:p>
        </p:txBody>
      </p:sp>
      <p:sp>
        <p:nvSpPr>
          <p:cNvPr id="5" name="Footer Placeholder 4">
            <a:extLst>
              <a:ext uri="{FF2B5EF4-FFF2-40B4-BE49-F238E27FC236}">
                <a16:creationId xmlns=""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87293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12/8/2021</a:t>
            </a:fld>
            <a:endParaRPr lang="en-US" dirty="0"/>
          </a:p>
        </p:txBody>
      </p:sp>
      <p:sp>
        <p:nvSpPr>
          <p:cNvPr id="8" name="Footer Placeholder 7">
            <a:extLst>
              <a:ext uri="{FF2B5EF4-FFF2-40B4-BE49-F238E27FC236}">
                <a16:creationId xmlns=""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3898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12/8/2021</a:t>
            </a:fld>
            <a:endParaRPr lang="en-US" dirty="0"/>
          </a:p>
        </p:txBody>
      </p:sp>
      <p:sp>
        <p:nvSpPr>
          <p:cNvPr id="8" name="Footer Placeholder 7">
            <a:extLst>
              <a:ext uri="{FF2B5EF4-FFF2-40B4-BE49-F238E27FC236}">
                <a16:creationId xmlns=""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2233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12/8/2021</a:t>
            </a:fld>
            <a:endParaRPr lang="en-US" dirty="0"/>
          </a:p>
        </p:txBody>
      </p:sp>
      <p:sp>
        <p:nvSpPr>
          <p:cNvPr id="9" name="Footer Placeholder 8">
            <a:extLst>
              <a:ext uri="{FF2B5EF4-FFF2-40B4-BE49-F238E27FC236}">
                <a16:creationId xmlns=""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57611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12/8/2021</a:t>
            </a:fld>
            <a:endParaRPr lang="en-US" dirty="0"/>
          </a:p>
        </p:txBody>
      </p:sp>
      <p:sp>
        <p:nvSpPr>
          <p:cNvPr id="11" name="Footer Placeholder 10">
            <a:extLst>
              <a:ext uri="{FF2B5EF4-FFF2-40B4-BE49-F238E27FC236}">
                <a16:creationId xmlns=""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02808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12/8/2021</a:t>
            </a:fld>
            <a:endParaRPr lang="en-US" dirty="0"/>
          </a:p>
        </p:txBody>
      </p:sp>
      <p:sp>
        <p:nvSpPr>
          <p:cNvPr id="7" name="Footer Placeholder 6">
            <a:extLst>
              <a:ext uri="{FF2B5EF4-FFF2-40B4-BE49-F238E27FC236}">
                <a16:creationId xmlns=""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50177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12/8/2021</a:t>
            </a:fld>
            <a:endParaRPr lang="en-US" dirty="0"/>
          </a:p>
        </p:txBody>
      </p:sp>
      <p:sp>
        <p:nvSpPr>
          <p:cNvPr id="3" name="Footer Placeholder 2">
            <a:extLst>
              <a:ext uri="{FF2B5EF4-FFF2-40B4-BE49-F238E27FC236}">
                <a16:creationId xmlns=""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50701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12/8/2021</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801302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12/8/2021</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258826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12/8/2021</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60147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sldNum="0" hdr="0" ftr="0" dt="0"/>
  <p:txStyles>
    <p:titleStyle>
      <a:lvl1pPr algn="l" defTabSz="914400" rtl="0" eaLnBrk="1" latinLnBrk="0" hangingPunct="1">
        <a:lnSpc>
          <a:spcPct val="90000"/>
        </a:lnSpc>
        <a:spcBef>
          <a:spcPct val="0"/>
        </a:spcBef>
        <a:buNone/>
        <a:defRPr sz="4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ine 21">
            <a:extLst>
              <a:ext uri="{FF2B5EF4-FFF2-40B4-BE49-F238E27FC236}">
                <a16:creationId xmlns="" xmlns:a16="http://schemas.microsoft.com/office/drawing/2014/main" id="{3D81E597-3190-4E7B-94AD-F1A735158D7D}"/>
              </a:ext>
            </a:extLst>
          </p:cNvPr>
          <p:cNvPicPr>
            <a:picLocks noChangeAspect="1"/>
          </p:cNvPicPr>
          <p:nvPr/>
        </p:nvPicPr>
        <p:blipFill>
          <a:blip r:embed="rId2"/>
          <a:stretch>
            <a:fillRect/>
          </a:stretch>
        </p:blipFill>
        <p:spPr>
          <a:xfrm>
            <a:off x="9477181" y="335659"/>
            <a:ext cx="739318" cy="990297"/>
          </a:xfrm>
          <a:prstGeom prst="rect">
            <a:avLst/>
          </a:prstGeom>
        </p:spPr>
      </p:pic>
      <p:pic>
        <p:nvPicPr>
          <p:cNvPr id="7" name="Picture 6">
            <a:extLst>
              <a:ext uri="{FF2B5EF4-FFF2-40B4-BE49-F238E27FC236}">
                <a16:creationId xmlns="" xmlns:a16="http://schemas.microsoft.com/office/drawing/2014/main" id="{9DD4919C-9E37-4579-B3DE-8566E5C7AC9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75501" y="294717"/>
            <a:ext cx="955707" cy="973405"/>
          </a:xfrm>
          <a:prstGeom prst="rect">
            <a:avLst/>
          </a:prstGeom>
        </p:spPr>
      </p:pic>
      <p:sp>
        <p:nvSpPr>
          <p:cNvPr id="9" name="Substituent text 15">
            <a:extLst>
              <a:ext uri="{FF2B5EF4-FFF2-40B4-BE49-F238E27FC236}">
                <a16:creationId xmlns="" xmlns:a16="http://schemas.microsoft.com/office/drawing/2014/main" id="{9D756AE9-15C0-4A09-999D-53247F5FE3C9}"/>
              </a:ext>
            </a:extLst>
          </p:cNvPr>
          <p:cNvSpPr txBox="1">
            <a:spLocks/>
          </p:cNvSpPr>
          <p:nvPr/>
        </p:nvSpPr>
        <p:spPr>
          <a:xfrm>
            <a:off x="4622299" y="531693"/>
            <a:ext cx="2641764" cy="598230"/>
          </a:xfrm>
          <a:prstGeom prst="rect">
            <a:avLst/>
          </a:prstGeom>
        </p:spPr>
        <p:txBody>
          <a:bodyPr>
            <a:normAutofit/>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b="1" dirty="0" err="1" smtClean="0">
                <a:solidFill>
                  <a:schemeClr val="accent1">
                    <a:lumMod val="50000"/>
                  </a:schemeClr>
                </a:solidFill>
              </a:rPr>
              <a:t>Papaghiuc</a:t>
            </a:r>
            <a:r>
              <a:rPr lang="en-US" b="1" dirty="0" smtClean="0">
                <a:solidFill>
                  <a:schemeClr val="accent1">
                    <a:lumMod val="50000"/>
                  </a:schemeClr>
                </a:solidFill>
              </a:rPr>
              <a:t> Sergiu</a:t>
            </a:r>
            <a:endParaRPr lang="en-US" b="1" dirty="0">
              <a:solidFill>
                <a:schemeClr val="accent1">
                  <a:lumMod val="50000"/>
                </a:schemeClr>
              </a:solidFill>
            </a:endParaRPr>
          </a:p>
        </p:txBody>
      </p:sp>
      <p:sp>
        <p:nvSpPr>
          <p:cNvPr id="11" name="Substituent text 16">
            <a:extLst>
              <a:ext uri="{FF2B5EF4-FFF2-40B4-BE49-F238E27FC236}">
                <a16:creationId xmlns="" xmlns:a16="http://schemas.microsoft.com/office/drawing/2014/main" id="{327B4BDA-B29E-47A2-80E1-F89B08545A18}"/>
              </a:ext>
            </a:extLst>
          </p:cNvPr>
          <p:cNvSpPr txBox="1">
            <a:spLocks/>
          </p:cNvSpPr>
          <p:nvPr/>
        </p:nvSpPr>
        <p:spPr>
          <a:xfrm>
            <a:off x="2666581" y="1282434"/>
            <a:ext cx="6553200" cy="63455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sz="1400" dirty="0" smtClean="0">
                <a:solidFill>
                  <a:schemeClr val="accent1">
                    <a:lumMod val="50000"/>
                  </a:schemeClr>
                </a:solidFill>
              </a:rPr>
              <a:t>sergiupapa20@gmail.com</a:t>
            </a:r>
            <a:endParaRPr lang="en-US" sz="1400" dirty="0">
              <a:solidFill>
                <a:schemeClr val="accent1">
                  <a:lumMod val="50000"/>
                </a:schemeClr>
              </a:solidFill>
            </a:endParaRPr>
          </a:p>
        </p:txBody>
      </p:sp>
      <p:sp>
        <p:nvSpPr>
          <p:cNvPr id="13" name="Substituent text 17">
            <a:extLst>
              <a:ext uri="{FF2B5EF4-FFF2-40B4-BE49-F238E27FC236}">
                <a16:creationId xmlns="" xmlns:a16="http://schemas.microsoft.com/office/drawing/2014/main" id="{7603F159-B44B-45A3-BA65-7FA50F8A47B6}"/>
              </a:ext>
            </a:extLst>
          </p:cNvPr>
          <p:cNvSpPr txBox="1">
            <a:spLocks/>
          </p:cNvSpPr>
          <p:nvPr/>
        </p:nvSpPr>
        <p:spPr>
          <a:xfrm>
            <a:off x="4622299" y="112593"/>
            <a:ext cx="2641764" cy="419100"/>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lgn="ctr"/>
            <a:r>
              <a:rPr lang="en-US" b="1" dirty="0" smtClean="0">
                <a:solidFill>
                  <a:schemeClr val="accent1">
                    <a:lumMod val="50000"/>
                  </a:schemeClr>
                </a:solidFill>
              </a:rPr>
              <a:t>Speed camera detector </a:t>
            </a:r>
            <a:endParaRPr lang="en-US" b="1" dirty="0">
              <a:solidFill>
                <a:schemeClr val="accent1">
                  <a:lumMod val="50000"/>
                </a:schemeClr>
              </a:solidFill>
            </a:endParaRPr>
          </a:p>
        </p:txBody>
      </p:sp>
      <p:sp>
        <p:nvSpPr>
          <p:cNvPr id="15" name="Substituent text 2">
            <a:extLst>
              <a:ext uri="{FF2B5EF4-FFF2-40B4-BE49-F238E27FC236}">
                <a16:creationId xmlns="" xmlns:a16="http://schemas.microsoft.com/office/drawing/2014/main" id="{FB0E6855-351C-4C19-9D1D-599223FB69C3}"/>
              </a:ext>
            </a:extLst>
          </p:cNvPr>
          <p:cNvSpPr txBox="1">
            <a:spLocks/>
          </p:cNvSpPr>
          <p:nvPr/>
        </p:nvSpPr>
        <p:spPr>
          <a:xfrm>
            <a:off x="384072" y="2083456"/>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Introduction</a:t>
            </a:r>
          </a:p>
        </p:txBody>
      </p:sp>
      <p:sp>
        <p:nvSpPr>
          <p:cNvPr id="17" name="Substituent text 5">
            <a:extLst>
              <a:ext uri="{FF2B5EF4-FFF2-40B4-BE49-F238E27FC236}">
                <a16:creationId xmlns="" xmlns:a16="http://schemas.microsoft.com/office/drawing/2014/main" id="{0D015FD6-D1B0-4233-BB15-8317F273D09A}"/>
              </a:ext>
            </a:extLst>
          </p:cNvPr>
          <p:cNvSpPr txBox="1">
            <a:spLocks/>
          </p:cNvSpPr>
          <p:nvPr/>
        </p:nvSpPr>
        <p:spPr>
          <a:xfrm>
            <a:off x="264935" y="3530379"/>
            <a:ext cx="3496292" cy="447925"/>
          </a:xfrm>
          <a:prstGeom prst="rect">
            <a:avLst/>
          </a:prstGeom>
        </p:spPr>
        <p:txBody>
          <a:bodyPr/>
          <a:lst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en-US" sz="1400" b="1" dirty="0"/>
              <a:t>Motivation and Description of Work</a:t>
            </a:r>
          </a:p>
        </p:txBody>
      </p:sp>
      <p:sp>
        <p:nvSpPr>
          <p:cNvPr id="19" name="Substituent text 1">
            <a:extLst>
              <a:ext uri="{FF2B5EF4-FFF2-40B4-BE49-F238E27FC236}">
                <a16:creationId xmlns="" xmlns:a16="http://schemas.microsoft.com/office/drawing/2014/main" id="{A61637F6-DBF5-46A3-965C-46F2B770018D}"/>
              </a:ext>
            </a:extLst>
          </p:cNvPr>
          <p:cNvSpPr txBox="1">
            <a:spLocks/>
          </p:cNvSpPr>
          <p:nvPr/>
        </p:nvSpPr>
        <p:spPr>
          <a:xfrm>
            <a:off x="4005950" y="2531381"/>
            <a:ext cx="3220982" cy="536406"/>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ltLang="en-US" sz="1000" dirty="0">
              <a:solidFill>
                <a:schemeClr val="tx2"/>
              </a:solidFill>
            </a:endParaRPr>
          </a:p>
        </p:txBody>
      </p:sp>
      <p:sp>
        <p:nvSpPr>
          <p:cNvPr id="21" name="Substituent text 2">
            <a:extLst>
              <a:ext uri="{FF2B5EF4-FFF2-40B4-BE49-F238E27FC236}">
                <a16:creationId xmlns="" xmlns:a16="http://schemas.microsoft.com/office/drawing/2014/main" id="{BF7A37A3-50B2-49FC-920B-C3FF90711F1E}"/>
              </a:ext>
            </a:extLst>
          </p:cNvPr>
          <p:cNvSpPr txBox="1">
            <a:spLocks/>
          </p:cNvSpPr>
          <p:nvPr/>
        </p:nvSpPr>
        <p:spPr>
          <a:xfrm>
            <a:off x="4342873" y="2145643"/>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Results</a:t>
            </a:r>
          </a:p>
        </p:txBody>
      </p:sp>
      <p:sp>
        <p:nvSpPr>
          <p:cNvPr id="23" name="Substituent text 1">
            <a:extLst>
              <a:ext uri="{FF2B5EF4-FFF2-40B4-BE49-F238E27FC236}">
                <a16:creationId xmlns="" xmlns:a16="http://schemas.microsoft.com/office/drawing/2014/main" id="{66EE445D-CE1A-4D9F-B276-75C8D6A1B0BD}"/>
              </a:ext>
            </a:extLst>
          </p:cNvPr>
          <p:cNvSpPr txBox="1">
            <a:spLocks/>
          </p:cNvSpPr>
          <p:nvPr/>
        </p:nvSpPr>
        <p:spPr>
          <a:xfrm>
            <a:off x="8236349" y="2723271"/>
            <a:ext cx="3220982" cy="536406"/>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1000" dirty="0">
                <a:solidFill>
                  <a:schemeClr val="accent1">
                    <a:lumMod val="75000"/>
                  </a:schemeClr>
                </a:solidFill>
              </a:rPr>
              <a:t>The Speed Camera Detector is a cool project to make, learning new stuff about the image </a:t>
            </a:r>
            <a:r>
              <a:rPr lang="en-US" altLang="en-US" sz="1000" dirty="0" smtClean="0">
                <a:solidFill>
                  <a:schemeClr val="accent1">
                    <a:lumMod val="75000"/>
                  </a:schemeClr>
                </a:solidFill>
              </a:rPr>
              <a:t>processing, about the </a:t>
            </a:r>
            <a:r>
              <a:rPr lang="en-US" altLang="en-US" sz="1000" dirty="0" err="1" smtClean="0">
                <a:solidFill>
                  <a:schemeClr val="accent1">
                    <a:lumMod val="75000"/>
                  </a:schemeClr>
                </a:solidFill>
              </a:rPr>
              <a:t>raspbian</a:t>
            </a:r>
            <a:r>
              <a:rPr lang="en-US" altLang="en-US" sz="1000" dirty="0" smtClean="0">
                <a:solidFill>
                  <a:schemeClr val="accent1">
                    <a:lumMod val="75000"/>
                  </a:schemeClr>
                </a:solidFill>
              </a:rPr>
              <a:t> interface.</a:t>
            </a:r>
            <a:endParaRPr lang="en-US" altLang="en-US" sz="1000" dirty="0">
              <a:solidFill>
                <a:schemeClr val="accent1">
                  <a:lumMod val="75000"/>
                </a:schemeClr>
              </a:solidFill>
            </a:endParaRPr>
          </a:p>
          <a:p>
            <a:endParaRPr lang="en-US" altLang="en-US" sz="1000" dirty="0">
              <a:solidFill>
                <a:schemeClr val="tx2"/>
              </a:solidFill>
            </a:endParaRPr>
          </a:p>
          <a:p>
            <a:pPr algn="ctr"/>
            <a:endParaRPr lang="en-US" altLang="en-US" sz="1000" dirty="0">
              <a:solidFill>
                <a:schemeClr val="accent1">
                  <a:lumMod val="75000"/>
                </a:schemeClr>
              </a:solidFill>
            </a:endParaRPr>
          </a:p>
          <a:p>
            <a:endParaRPr lang="en-US" altLang="en-US" sz="1000" dirty="0">
              <a:solidFill>
                <a:schemeClr val="tx2"/>
              </a:solidFill>
            </a:endParaRPr>
          </a:p>
        </p:txBody>
      </p:sp>
      <p:sp>
        <p:nvSpPr>
          <p:cNvPr id="25" name="Substituent text 2">
            <a:extLst>
              <a:ext uri="{FF2B5EF4-FFF2-40B4-BE49-F238E27FC236}">
                <a16:creationId xmlns="" xmlns:a16="http://schemas.microsoft.com/office/drawing/2014/main" id="{56B00CBA-933D-424B-890B-F85D8D4EB6B6}"/>
              </a:ext>
            </a:extLst>
          </p:cNvPr>
          <p:cNvSpPr txBox="1">
            <a:spLocks/>
          </p:cNvSpPr>
          <p:nvPr/>
        </p:nvSpPr>
        <p:spPr>
          <a:xfrm>
            <a:off x="8656212" y="2075534"/>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Conclusions</a:t>
            </a:r>
          </a:p>
        </p:txBody>
      </p:sp>
      <p:sp>
        <p:nvSpPr>
          <p:cNvPr id="27" name="Substituent text 1">
            <a:extLst>
              <a:ext uri="{FF2B5EF4-FFF2-40B4-BE49-F238E27FC236}">
                <a16:creationId xmlns="" xmlns:a16="http://schemas.microsoft.com/office/drawing/2014/main" id="{C85E35B6-B49A-4006-89A4-ED4E183F41A1}"/>
              </a:ext>
            </a:extLst>
          </p:cNvPr>
          <p:cNvSpPr txBox="1">
            <a:spLocks/>
          </p:cNvSpPr>
          <p:nvPr/>
        </p:nvSpPr>
        <p:spPr>
          <a:xfrm>
            <a:off x="8428907" y="4581412"/>
            <a:ext cx="3220982" cy="536406"/>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1000" dirty="0">
                <a:solidFill>
                  <a:schemeClr val="accent1">
                    <a:lumMod val="75000"/>
                  </a:schemeClr>
                </a:solidFill>
              </a:rPr>
              <a:t>[1]</a:t>
            </a:r>
          </a:p>
          <a:p>
            <a:endParaRPr lang="en-US" altLang="en-US" sz="1000" dirty="0">
              <a:solidFill>
                <a:schemeClr val="tx2"/>
              </a:solidFill>
            </a:endParaRPr>
          </a:p>
        </p:txBody>
      </p:sp>
      <p:sp>
        <p:nvSpPr>
          <p:cNvPr id="29" name="Substituent text 2">
            <a:extLst>
              <a:ext uri="{FF2B5EF4-FFF2-40B4-BE49-F238E27FC236}">
                <a16:creationId xmlns="" xmlns:a16="http://schemas.microsoft.com/office/drawing/2014/main" id="{CCBA35F4-30E1-4C7B-899E-AB2368A0BE22}"/>
              </a:ext>
            </a:extLst>
          </p:cNvPr>
          <p:cNvSpPr txBox="1">
            <a:spLocks/>
          </p:cNvSpPr>
          <p:nvPr/>
        </p:nvSpPr>
        <p:spPr>
          <a:xfrm>
            <a:off x="8783445" y="4190540"/>
            <a:ext cx="2547136"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cap="none" dirty="0">
                <a:solidFill>
                  <a:schemeClr val="tx1"/>
                </a:solidFill>
              </a:rPr>
              <a:t>References</a:t>
            </a:r>
          </a:p>
        </p:txBody>
      </p:sp>
      <p:sp>
        <p:nvSpPr>
          <p:cNvPr id="31" name="Substituent text 2">
            <a:extLst>
              <a:ext uri="{FF2B5EF4-FFF2-40B4-BE49-F238E27FC236}">
                <a16:creationId xmlns="" xmlns:a16="http://schemas.microsoft.com/office/drawing/2014/main" id="{86639826-E1D8-43D9-B7D3-811090F20730}"/>
              </a:ext>
            </a:extLst>
          </p:cNvPr>
          <p:cNvSpPr txBox="1">
            <a:spLocks/>
          </p:cNvSpPr>
          <p:nvPr/>
        </p:nvSpPr>
        <p:spPr>
          <a:xfrm>
            <a:off x="264935" y="6413873"/>
            <a:ext cx="11356491" cy="447925"/>
          </a:xfrm>
          <a:prstGeom prst="rect">
            <a:avLst/>
          </a:prstGeom>
        </p:spPr>
        <p:txBody>
          <a:bodyPr vert="horz" lIns="91440" tIns="45720" rIns="91440" bIns="45720" rtlCol="0" anchor="ctr"/>
          <a:lstStyle>
            <a:defPPr>
              <a:defRPr lang="en-US"/>
            </a:defPPr>
            <a:lvl1pPr marL="0" algn="l"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fr-FR" sz="1400" cap="none" dirty="0">
                <a:solidFill>
                  <a:schemeClr val="bg1"/>
                </a:solidFill>
              </a:rPr>
              <a:t>Targul </a:t>
            </a:r>
            <a:r>
              <a:rPr lang="ro-RO" sz="1400" cap="none" dirty="0">
                <a:solidFill>
                  <a:schemeClr val="bg1"/>
                </a:solidFill>
              </a:rPr>
              <a:t>International</a:t>
            </a:r>
            <a:r>
              <a:rPr lang="fr-FR" sz="1400" cap="none" dirty="0">
                <a:solidFill>
                  <a:schemeClr val="bg1"/>
                </a:solidFill>
              </a:rPr>
              <a:t> de </a:t>
            </a:r>
            <a:r>
              <a:rPr lang="ro-RO" sz="1400" cap="none" dirty="0">
                <a:solidFill>
                  <a:schemeClr val="bg1"/>
                </a:solidFill>
              </a:rPr>
              <a:t>Invent</a:t>
            </a:r>
            <a:r>
              <a:rPr lang="fr-FR" sz="1400" cap="none" dirty="0">
                <a:solidFill>
                  <a:schemeClr val="bg1"/>
                </a:solidFill>
              </a:rPr>
              <a:t>ii si </a:t>
            </a:r>
            <a:r>
              <a:rPr lang="fr-FR" sz="1400" cap="none" dirty="0" err="1">
                <a:solidFill>
                  <a:schemeClr val="bg1"/>
                </a:solidFill>
              </a:rPr>
              <a:t>Idei</a:t>
            </a:r>
            <a:r>
              <a:rPr lang="fr-FR" sz="1400" cap="none" dirty="0">
                <a:solidFill>
                  <a:schemeClr val="bg1"/>
                </a:solidFill>
              </a:rPr>
              <a:t> Practice </a:t>
            </a:r>
            <a:r>
              <a:rPr lang="fr-FR" sz="1400" cap="none" dirty="0" err="1">
                <a:solidFill>
                  <a:schemeClr val="bg1"/>
                </a:solidFill>
              </a:rPr>
              <a:t>Invent</a:t>
            </a:r>
            <a:r>
              <a:rPr lang="fr-FR" sz="1400" cap="none" dirty="0">
                <a:solidFill>
                  <a:schemeClr val="bg1"/>
                </a:solidFill>
              </a:rPr>
              <a:t> – Invest Constantin-Marin </a:t>
            </a:r>
            <a:r>
              <a:rPr lang="fr-FR" sz="1400" cap="none" dirty="0" err="1">
                <a:solidFill>
                  <a:schemeClr val="bg1"/>
                </a:solidFill>
              </a:rPr>
              <a:t>Antohi</a:t>
            </a:r>
            <a:r>
              <a:rPr lang="fr-FR" sz="1400" cap="none" dirty="0">
                <a:solidFill>
                  <a:schemeClr val="bg1"/>
                </a:solidFill>
              </a:rPr>
              <a:t>, </a:t>
            </a:r>
            <a:r>
              <a:rPr lang="fr-FR" sz="1400" cap="none" dirty="0" err="1">
                <a:solidFill>
                  <a:schemeClr val="bg1"/>
                </a:solidFill>
              </a:rPr>
              <a:t>editia</a:t>
            </a:r>
            <a:r>
              <a:rPr lang="fr-FR" sz="1400" cap="none" dirty="0">
                <a:solidFill>
                  <a:schemeClr val="bg1"/>
                </a:solidFill>
              </a:rPr>
              <a:t> 12- a, Iasi, Romania</a:t>
            </a:r>
            <a:endParaRPr lang="en-US" sz="1400" cap="none" dirty="0">
              <a:solidFill>
                <a:schemeClr val="bg1"/>
              </a:solidFill>
            </a:endParaRPr>
          </a:p>
        </p:txBody>
      </p:sp>
      <p:sp>
        <p:nvSpPr>
          <p:cNvPr id="18" name="Substituent text 1">
            <a:extLst>
              <a:ext uri="{FF2B5EF4-FFF2-40B4-BE49-F238E27FC236}">
                <a16:creationId xmlns="" xmlns:a16="http://schemas.microsoft.com/office/drawing/2014/main" id="{190322AB-09BC-43C4-92F9-545178F9D7A8}"/>
              </a:ext>
            </a:extLst>
          </p:cNvPr>
          <p:cNvSpPr txBox="1">
            <a:spLocks/>
          </p:cNvSpPr>
          <p:nvPr/>
        </p:nvSpPr>
        <p:spPr>
          <a:xfrm>
            <a:off x="384072" y="2452569"/>
            <a:ext cx="2462495" cy="1077810"/>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altLang="en-US" sz="1000" dirty="0" smtClean="0">
                <a:solidFill>
                  <a:schemeClr val="accent1">
                    <a:lumMod val="75000"/>
                  </a:schemeClr>
                </a:solidFill>
              </a:rPr>
              <a:t>My idea is an intersection that has an speed camera detector  because in our country we do not have such devices on intersection, roads, you can get caught over speeding only by the police . So I thought to see how hard is to implement such a thing that could help people to slow when driving  .</a:t>
            </a:r>
            <a:endParaRPr lang="en-US" altLang="en-US" sz="1000" dirty="0">
              <a:solidFill>
                <a:schemeClr val="accent1">
                  <a:lumMod val="75000"/>
                </a:schemeClr>
              </a:solidFill>
            </a:endParaRPr>
          </a:p>
          <a:p>
            <a:endParaRPr lang="en-US" altLang="en-US" sz="1000" dirty="0">
              <a:solidFill>
                <a:schemeClr val="tx2"/>
              </a:solidFill>
            </a:endParaRPr>
          </a:p>
        </p:txBody>
      </p:sp>
      <p:sp>
        <p:nvSpPr>
          <p:cNvPr id="20" name="Substituent text 1">
            <a:extLst>
              <a:ext uri="{FF2B5EF4-FFF2-40B4-BE49-F238E27FC236}">
                <a16:creationId xmlns="" xmlns:a16="http://schemas.microsoft.com/office/drawing/2014/main" id="{E46E371A-4E7C-4190-A7D6-B5CBF31DDC28}"/>
              </a:ext>
            </a:extLst>
          </p:cNvPr>
          <p:cNvSpPr txBox="1">
            <a:spLocks/>
          </p:cNvSpPr>
          <p:nvPr/>
        </p:nvSpPr>
        <p:spPr>
          <a:xfrm>
            <a:off x="306089" y="3978304"/>
            <a:ext cx="4432887" cy="2020370"/>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endParaRPr lang="en-US" altLang="en-US" sz="1000" dirty="0">
              <a:solidFill>
                <a:schemeClr val="accent1">
                  <a:lumMod val="75000"/>
                </a:schemeClr>
              </a:solidFill>
            </a:endParaRPr>
          </a:p>
          <a:p>
            <a:r>
              <a:rPr lang="en-US" altLang="en-US" sz="1000" dirty="0" smtClean="0">
                <a:solidFill>
                  <a:schemeClr val="tx2"/>
                </a:solidFill>
              </a:rPr>
              <a:t>What brought me up to this idea? I wanted to learn something else, with a new environment. My license teacher told me about raspberry pi and that I should give it a try. I made some research and found out that raspberry pi is a cool single board computer easy to work with. After that I asked me what should I do with it for my college paper license. Since I was little I liked cars and in my third year of college learned something about photos, frame, and thought this could be a great idea to learn something more for me.  My teacher told me about Open </a:t>
            </a:r>
            <a:r>
              <a:rPr lang="en-US" altLang="en-US" sz="1000" dirty="0" err="1" smtClean="0">
                <a:solidFill>
                  <a:schemeClr val="tx2"/>
                </a:solidFill>
              </a:rPr>
              <a:t>Cv</a:t>
            </a:r>
            <a:r>
              <a:rPr lang="en-US" altLang="en-US" sz="1000" dirty="0" smtClean="0">
                <a:solidFill>
                  <a:schemeClr val="tx2"/>
                </a:solidFill>
              </a:rPr>
              <a:t>, an library used for processing images, and I found out about Single Shot detector, what I used to detect the cars in video, after that calculating the speed from the distance between two points and the time that the car needed to cross that distance. After that, I will take a photo to the car, get the license plate number and save the photo , the number and the speed of the car. </a:t>
            </a:r>
            <a:endParaRPr lang="en-US" altLang="en-US" sz="1000" dirty="0">
              <a:solidFill>
                <a:schemeClr val="tx2"/>
              </a:solidFill>
            </a:endParaRPr>
          </a:p>
        </p:txBody>
      </p:sp>
      <p:sp>
        <p:nvSpPr>
          <p:cNvPr id="2" name="TextBox 1"/>
          <p:cNvSpPr txBox="1"/>
          <p:nvPr/>
        </p:nvSpPr>
        <p:spPr>
          <a:xfrm>
            <a:off x="4256768" y="2677804"/>
            <a:ext cx="4841390" cy="1446550"/>
          </a:xfrm>
          <a:prstGeom prst="rect">
            <a:avLst/>
          </a:prstGeom>
          <a:noFill/>
        </p:spPr>
        <p:txBody>
          <a:bodyPr wrap="none" rtlCol="0">
            <a:spAutoFit/>
          </a:bodyPr>
          <a:lstStyle/>
          <a:p>
            <a:r>
              <a:rPr lang="en-US" sz="1100" dirty="0" smtClean="0"/>
              <a:t> The camera works good, not for a camera used every</a:t>
            </a:r>
          </a:p>
          <a:p>
            <a:r>
              <a:rPr lang="en-US" sz="1100" dirty="0"/>
              <a:t>d</a:t>
            </a:r>
            <a:r>
              <a:rPr lang="en-US" sz="1100" dirty="0" smtClean="0"/>
              <a:t>ay for this purpose at high processing speed because it is   </a:t>
            </a:r>
            <a:br>
              <a:rPr lang="en-US" sz="1100" dirty="0" smtClean="0"/>
            </a:br>
            <a:r>
              <a:rPr lang="en-US" sz="1100" dirty="0" smtClean="0"/>
              <a:t>just a raspberry pi, not a system,</a:t>
            </a:r>
          </a:p>
          <a:p>
            <a:r>
              <a:rPr lang="en-US" sz="1100" dirty="0" smtClean="0"/>
              <a:t>but on a video with low frames, it moves  pretty good and helped</a:t>
            </a:r>
          </a:p>
          <a:p>
            <a:r>
              <a:rPr lang="en-US" sz="1100" dirty="0" smtClean="0"/>
              <a:t>me to implement this idea</a:t>
            </a:r>
            <a:r>
              <a:rPr lang="en-US" sz="1100" dirty="0" smtClean="0"/>
              <a:t>.</a:t>
            </a:r>
          </a:p>
          <a:p>
            <a:r>
              <a:rPr lang="en-US" sz="1100" dirty="0"/>
              <a:t> </a:t>
            </a:r>
            <a:r>
              <a:rPr lang="en-US" sz="1100" dirty="0" smtClean="0"/>
              <a:t>The idea with a camera and a raspberry pi can do a lot of things in the are of</a:t>
            </a:r>
          </a:p>
          <a:p>
            <a:r>
              <a:rPr lang="en-US" sz="1100" dirty="0" smtClean="0"/>
              <a:t>Image processing: detecting peoples emotions expressed by face, give </a:t>
            </a:r>
            <a:r>
              <a:rPr lang="en-US" sz="1100" dirty="0" err="1" smtClean="0"/>
              <a:t>comands</a:t>
            </a:r>
            <a:r>
              <a:rPr lang="en-US" sz="1100" dirty="0" smtClean="0"/>
              <a:t> to</a:t>
            </a:r>
          </a:p>
          <a:p>
            <a:r>
              <a:rPr lang="en-US" sz="1100" dirty="0" smtClean="0"/>
              <a:t>a robot with your hand,  </a:t>
            </a:r>
          </a:p>
        </p:txBody>
      </p:sp>
    </p:spTree>
    <p:extLst>
      <p:ext uri="{BB962C8B-B14F-4D97-AF65-F5344CB8AC3E}">
        <p14:creationId xmlns:p14="http://schemas.microsoft.com/office/powerpoint/2010/main" val="1988514133"/>
      </p:ext>
    </p:extLst>
  </p:cSld>
  <p:clrMapOvr>
    <a:masterClrMapping/>
  </p:clrMapOvr>
</p:sld>
</file>

<file path=ppt/theme/theme1.xml><?xml version="1.0" encoding="utf-8"?>
<a:theme xmlns:a="http://schemas.openxmlformats.org/drawingml/2006/main" name="RetrospectVTI">
  <a:themeElements>
    <a:clrScheme name="">
      <a:dk1>
        <a:srgbClr val="000000"/>
      </a:dk1>
      <a:lt1>
        <a:srgbClr val="FFFFFF"/>
      </a:lt1>
      <a:dk2>
        <a:srgbClr val="243541"/>
      </a:dk2>
      <a:lt2>
        <a:srgbClr val="E2E5E8"/>
      </a:lt2>
      <a:accent1>
        <a:srgbClr val="E88B33"/>
      </a:accent1>
      <a:accent2>
        <a:srgbClr val="AEA33A"/>
      </a:accent2>
      <a:accent3>
        <a:srgbClr val="8CAB4A"/>
      </a:accent3>
      <a:accent4>
        <a:srgbClr val="57B636"/>
      </a:accent4>
      <a:accent5>
        <a:srgbClr val="2EBA43"/>
      </a:accent5>
      <a:accent6>
        <a:srgbClr val="33B67D"/>
      </a:accent6>
      <a:hlink>
        <a:srgbClr val="5F84A8"/>
      </a:hlink>
      <a:folHlink>
        <a:srgbClr val="7F7F7F"/>
      </a:folHlink>
    </a:clrScheme>
    <a:fontScheme name="Retrospect">
      <a:majorFont>
        <a:latin typeface="Georgia Pro Cond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Speak Pro"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VTI" id="{ABE3C30C-0FC0-4450-828E-52DE70F1BCCB}" vid="{A6E2497D-935A-4CFD-B9FD-6DCB15FA68B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F3CD65D-61A5-43C9-A837-6EC73C7DA8AB}">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6377351-63A1-4C2E-8C9A-66CDD70F16A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F006B4-A9E1-4F39-85C8-FB836F91934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{9E98C9B7-1F63-4F38-9F44-6436DE32F7CE}tf11437505_win32</Template>
  <TotalTime>74</TotalTime>
  <Words>344</Words>
  <Application>Microsoft Office PowerPoint</Application>
  <PresentationFormat>Custom</PresentationFormat>
  <Paragraphs>22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RetrospectVTI</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AGHION Cristian</dc:creator>
  <cp:lastModifiedBy>Sergiu Papaghiuc</cp:lastModifiedBy>
  <cp:revision>12</cp:revision>
  <dcterms:created xsi:type="dcterms:W3CDTF">2020-11-16T10:44:30Z</dcterms:created>
  <dcterms:modified xsi:type="dcterms:W3CDTF">2021-12-08T19:27:05Z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