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31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19" autoAdjust="0"/>
  </p:normalViewPr>
  <p:slideViewPr>
    <p:cSldViewPr snapToGrid="0">
      <p:cViewPr varScale="1">
        <p:scale>
          <a:sx n="73" d="100"/>
          <a:sy n="73" d="100"/>
        </p:scale>
        <p:origin x="-37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8729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3898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=""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2233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=""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5761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=""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=""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280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177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5070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0130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5882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1601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ine 21">
            <a:extLst>
              <a:ext uri="{FF2B5EF4-FFF2-40B4-BE49-F238E27FC236}">
                <a16:creationId xmlns="" xmlns:a16="http://schemas.microsoft.com/office/drawing/2014/main" id="{3D81E597-3190-4E7B-94AD-F1A735158D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5455" y="283408"/>
            <a:ext cx="739318" cy="9902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9DD4919C-9E37-4579-B3DE-8566E5C7AC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61" y="229401"/>
            <a:ext cx="955707" cy="973405"/>
          </a:xfrm>
          <a:prstGeom prst="rect">
            <a:avLst/>
          </a:prstGeom>
        </p:spPr>
      </p:pic>
      <p:sp>
        <p:nvSpPr>
          <p:cNvPr id="9" name="Substituent text 15">
            <a:extLst>
              <a:ext uri="{FF2B5EF4-FFF2-40B4-BE49-F238E27FC236}">
                <a16:creationId xmlns="" xmlns:a16="http://schemas.microsoft.com/office/drawing/2014/main" id="{9D756AE9-15C0-4A09-999D-53247F5FE3C9}"/>
              </a:ext>
            </a:extLst>
          </p:cNvPr>
          <p:cNvSpPr txBox="1">
            <a:spLocks/>
          </p:cNvSpPr>
          <p:nvPr/>
        </p:nvSpPr>
        <p:spPr>
          <a:xfrm>
            <a:off x="927463" y="1254034"/>
            <a:ext cx="10463348" cy="502906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Daniela </a:t>
            </a:r>
            <a:r>
              <a:rPr lang="en-US" sz="1600" b="1" dirty="0" err="1" smtClean="0">
                <a:solidFill>
                  <a:srgbClr val="002060"/>
                </a:solidFill>
              </a:rPr>
              <a:t>Suteu</a:t>
            </a:r>
            <a:r>
              <a:rPr lang="en-US" sz="1600" b="1" dirty="0" smtClean="0">
                <a:solidFill>
                  <a:srgbClr val="002060"/>
                </a:solidFill>
              </a:rPr>
              <a:t>*, Alexandra Cristina </a:t>
            </a:r>
            <a:r>
              <a:rPr lang="en-US" sz="1600" b="1" dirty="0" err="1" smtClean="0">
                <a:solidFill>
                  <a:srgbClr val="002060"/>
                </a:solidFill>
              </a:rPr>
              <a:t>Blaga</a:t>
            </a:r>
            <a:r>
              <a:rPr lang="en-US" sz="1600" b="1" dirty="0" smtClean="0">
                <a:solidFill>
                  <a:srgbClr val="002060"/>
                </a:solidFill>
              </a:rPr>
              <a:t>*, Carmen </a:t>
            </a:r>
            <a:r>
              <a:rPr lang="en-US" sz="1600" b="1" dirty="0" err="1" smtClean="0">
                <a:solidFill>
                  <a:srgbClr val="002060"/>
                </a:solidFill>
              </a:rPr>
              <a:t>Zaharia</a:t>
            </a:r>
            <a:r>
              <a:rPr lang="en-US" sz="1600" b="1" dirty="0" smtClean="0">
                <a:solidFill>
                  <a:srgbClr val="002060"/>
                </a:solidFill>
              </a:rPr>
              <a:t>*, L</a:t>
            </a:r>
            <a:r>
              <a:rPr lang="ro-RO" sz="1600" b="1" dirty="0" smtClean="0">
                <a:solidFill>
                  <a:srgbClr val="002060"/>
                </a:solidFill>
              </a:rPr>
              <a:t>ă</a:t>
            </a:r>
            <a:r>
              <a:rPr lang="en-US" sz="1600" b="1" dirty="0" err="1" smtClean="0">
                <a:solidFill>
                  <a:srgbClr val="002060"/>
                </a:solidFill>
              </a:rPr>
              <a:t>cr</a:t>
            </a:r>
            <a:r>
              <a:rPr lang="ro-RO" sz="1600" b="1" dirty="0" smtClean="0">
                <a:solidFill>
                  <a:srgbClr val="002060"/>
                </a:solidFill>
              </a:rPr>
              <a:t>ă</a:t>
            </a:r>
            <a:r>
              <a:rPr lang="en-US" sz="1600" b="1" dirty="0" err="1" smtClean="0">
                <a:solidFill>
                  <a:srgbClr val="002060"/>
                </a:solidFill>
              </a:rPr>
              <a:t>mioara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Rusu</a:t>
            </a:r>
            <a:r>
              <a:rPr lang="en-US" sz="1600" b="1" dirty="0" smtClean="0">
                <a:solidFill>
                  <a:srgbClr val="002060"/>
                </a:solidFill>
              </a:rPr>
              <a:t>** </a:t>
            </a:r>
            <a:r>
              <a:rPr lang="en-US" sz="1400" dirty="0" smtClean="0">
                <a:solidFill>
                  <a:schemeClr val="tx1"/>
                </a:solidFill>
              </a:rPr>
              <a:t>(* </a:t>
            </a:r>
            <a:r>
              <a:rPr lang="en-US" sz="1400" dirty="0" err="1" smtClean="0">
                <a:solidFill>
                  <a:schemeClr val="tx1"/>
                </a:solidFill>
              </a:rPr>
              <a:t>Universitatea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Tehnic</a:t>
            </a:r>
            <a:r>
              <a:rPr lang="ro-RO" sz="1400" dirty="0" smtClean="0">
                <a:solidFill>
                  <a:schemeClr val="tx1"/>
                </a:solidFill>
              </a:rPr>
              <a:t>ă</a:t>
            </a:r>
            <a:r>
              <a:rPr lang="en-US" sz="1400" dirty="0" smtClean="0">
                <a:solidFill>
                  <a:schemeClr val="tx1"/>
                </a:solidFill>
              </a:rPr>
              <a:t> ‘Gheorghe </a:t>
            </a:r>
            <a:r>
              <a:rPr lang="en-US" sz="1400" dirty="0" err="1" smtClean="0">
                <a:solidFill>
                  <a:schemeClr val="tx1"/>
                </a:solidFill>
              </a:rPr>
              <a:t>Asachi</a:t>
            </a:r>
            <a:r>
              <a:rPr lang="en-US" sz="1400" dirty="0" smtClean="0">
                <a:solidFill>
                  <a:schemeClr val="tx1"/>
                </a:solidFill>
              </a:rPr>
              <a:t>’ </a:t>
            </a:r>
            <a:r>
              <a:rPr lang="ro-RO" sz="1400" dirty="0" smtClean="0">
                <a:solidFill>
                  <a:schemeClr val="tx1"/>
                </a:solidFill>
              </a:rPr>
              <a:t>din Iași</a:t>
            </a:r>
            <a:r>
              <a:rPr lang="en-US" sz="1400" dirty="0" smtClean="0">
                <a:solidFill>
                  <a:schemeClr val="tx1"/>
                </a:solidFill>
              </a:rPr>
              <a:t>; **</a:t>
            </a:r>
            <a:r>
              <a:rPr lang="ro-RO" sz="1400" dirty="0" smtClean="0">
                <a:solidFill>
                  <a:schemeClr val="tx1"/>
                </a:solidFill>
              </a:rPr>
              <a:t> Universitatea</a:t>
            </a:r>
            <a:r>
              <a:rPr lang="en-US" sz="1400" dirty="0" smtClean="0">
                <a:solidFill>
                  <a:schemeClr val="tx1"/>
                </a:solidFill>
              </a:rPr>
              <a:t> ‘</a:t>
            </a:r>
            <a:r>
              <a:rPr lang="en-US" sz="1400" dirty="0" err="1" smtClean="0">
                <a:solidFill>
                  <a:schemeClr val="tx1"/>
                </a:solidFill>
              </a:rPr>
              <a:t>Vasile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Alecsandri</a:t>
            </a:r>
            <a:r>
              <a:rPr lang="en-US" sz="1400" dirty="0" smtClean="0">
                <a:solidFill>
                  <a:schemeClr val="tx1"/>
                </a:solidFill>
              </a:rPr>
              <a:t>’ </a:t>
            </a:r>
            <a:r>
              <a:rPr lang="ro-RO" sz="1400" dirty="0" smtClean="0">
                <a:solidFill>
                  <a:schemeClr val="tx1"/>
                </a:solidFill>
              </a:rPr>
              <a:t>din B</a:t>
            </a:r>
            <a:r>
              <a:rPr lang="en-US" sz="1400" dirty="0" smtClean="0">
                <a:solidFill>
                  <a:schemeClr val="tx1"/>
                </a:solidFill>
              </a:rPr>
              <a:t>ac</a:t>
            </a:r>
            <a:r>
              <a:rPr lang="ro-RO" sz="1400" dirty="0" smtClean="0">
                <a:solidFill>
                  <a:schemeClr val="tx1"/>
                </a:solidFill>
              </a:rPr>
              <a:t>ă</a:t>
            </a:r>
            <a:r>
              <a:rPr lang="en-US" sz="1400" dirty="0" smtClean="0">
                <a:solidFill>
                  <a:schemeClr val="tx1"/>
                </a:solidFill>
              </a:rPr>
              <a:t>u);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ro-RO" sz="1400" dirty="0" smtClean="0">
                <a:solidFill>
                  <a:schemeClr val="accent1">
                    <a:lumMod val="50000"/>
                  </a:schemeClr>
                </a:solidFill>
              </a:rPr>
              <a:t>E-mail </a:t>
            </a:r>
            <a:r>
              <a:rPr lang="ro-RO" sz="1400" dirty="0" smtClean="0">
                <a:solidFill>
                  <a:srgbClr val="002060"/>
                </a:solidFill>
              </a:rPr>
              <a:t>a</a:t>
            </a:r>
            <a:r>
              <a:rPr lang="ro-RO" sz="1400" dirty="0" smtClean="0">
                <a:solidFill>
                  <a:schemeClr val="accent1">
                    <a:lumMod val="50000"/>
                  </a:schemeClr>
                </a:solidFill>
              </a:rPr>
              <a:t>utor c</a:t>
            </a:r>
            <a:r>
              <a:rPr lang="en-US" sz="1400" dirty="0" err="1" smtClean="0">
                <a:solidFill>
                  <a:schemeClr val="accent1">
                    <a:lumMod val="50000"/>
                  </a:schemeClr>
                </a:solidFill>
              </a:rPr>
              <a:t>orespond</a:t>
            </a:r>
            <a:r>
              <a:rPr lang="ro-RO" sz="1400" dirty="0" smtClean="0">
                <a:solidFill>
                  <a:schemeClr val="accent1">
                    <a:lumMod val="50000"/>
                  </a:schemeClr>
                </a:solidFill>
              </a:rPr>
              <a:t>ent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: czah@ch.tuiasi.ro</a:t>
            </a:r>
          </a:p>
          <a:p>
            <a:pPr algn="ctr"/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1" name="Substituent text 16">
            <a:extLst>
              <a:ext uri="{FF2B5EF4-FFF2-40B4-BE49-F238E27FC236}">
                <a16:creationId xmlns="" xmlns:a16="http://schemas.microsoft.com/office/drawing/2014/main" id="{327B4BDA-B29E-47A2-80E1-F89B08545A18}"/>
              </a:ext>
            </a:extLst>
          </p:cNvPr>
          <p:cNvSpPr txBox="1">
            <a:spLocks/>
          </p:cNvSpPr>
          <p:nvPr/>
        </p:nvSpPr>
        <p:spPr>
          <a:xfrm>
            <a:off x="2640456" y="2079268"/>
            <a:ext cx="6553200" cy="63455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Substituent text 17">
            <a:extLst>
              <a:ext uri="{FF2B5EF4-FFF2-40B4-BE49-F238E27FC236}">
                <a16:creationId xmlns="" xmlns:a16="http://schemas.microsoft.com/office/drawing/2014/main" id="{7603F159-B44B-45A3-BA65-7FA50F8A47B6}"/>
              </a:ext>
            </a:extLst>
          </p:cNvPr>
          <p:cNvSpPr txBox="1">
            <a:spLocks/>
          </p:cNvSpPr>
          <p:nvPr/>
        </p:nvSpPr>
        <p:spPr>
          <a:xfrm>
            <a:off x="1410789" y="177908"/>
            <a:ext cx="9379131" cy="41910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o-RO" b="1" cap="all" dirty="0" smtClean="0">
                <a:solidFill>
                  <a:schemeClr val="accent1">
                    <a:lumMod val="50000"/>
                  </a:schemeClr>
                </a:solidFill>
              </a:rPr>
              <a:t>BIOMASĂ MICROBIANĂ R</a:t>
            </a:r>
            <a:r>
              <a:rPr lang="en-US" b="1" cap="all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ro-RO" b="1" cap="all" dirty="0" smtClean="0">
                <a:solidFill>
                  <a:schemeClr val="accent1">
                    <a:lumMod val="50000"/>
                  </a:schemeClr>
                </a:solidFill>
              </a:rPr>
              <a:t>Z</a:t>
            </a:r>
            <a:r>
              <a:rPr lang="en-US" b="1" cap="all" dirty="0" smtClean="0">
                <a:solidFill>
                  <a:schemeClr val="accent1">
                    <a:lumMod val="50000"/>
                  </a:schemeClr>
                </a:solidFill>
              </a:rPr>
              <a:t>IDUAL</a:t>
            </a:r>
            <a:r>
              <a:rPr lang="ro-RO" b="1" cap="all" dirty="0" smtClean="0">
                <a:solidFill>
                  <a:schemeClr val="accent1">
                    <a:lumMod val="50000"/>
                  </a:schemeClr>
                </a:solidFill>
              </a:rPr>
              <a:t>Ă ImobilizATĂ ÎN MATRICI POLIMERICE PENTRU </a:t>
            </a:r>
            <a:r>
              <a:rPr lang="en-US" b="1" cap="all" dirty="0" smtClean="0">
                <a:solidFill>
                  <a:schemeClr val="accent1">
                    <a:lumMod val="50000"/>
                  </a:schemeClr>
                </a:solidFill>
              </a:rPr>
              <a:t>RE</a:t>
            </a:r>
            <a:r>
              <a:rPr lang="ro-RO" b="1" cap="all" dirty="0" smtClean="0">
                <a:solidFill>
                  <a:schemeClr val="accent1">
                    <a:lumMod val="50000"/>
                  </a:schemeClr>
                </a:solidFill>
              </a:rPr>
              <a:t>ȚINEREA DE MICROPOLUANȚI ORGANICI PERSISTENȚI DIN EFLUENȚI industrialI</a:t>
            </a:r>
            <a:endParaRPr lang="ro-RO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Substituent text 2">
            <a:extLst>
              <a:ext uri="{FF2B5EF4-FFF2-40B4-BE49-F238E27FC236}">
                <a16:creationId xmlns="" xmlns:a16="http://schemas.microsoft.com/office/drawing/2014/main" id="{FB0E6855-351C-4C19-9D1D-599223FB69C3}"/>
              </a:ext>
            </a:extLst>
          </p:cNvPr>
          <p:cNvSpPr txBox="1">
            <a:spLocks/>
          </p:cNvSpPr>
          <p:nvPr/>
        </p:nvSpPr>
        <p:spPr>
          <a:xfrm>
            <a:off x="397135" y="1911404"/>
            <a:ext cx="2547136" cy="376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cap="none" dirty="0" err="1" smtClean="0">
                <a:solidFill>
                  <a:srgbClr val="002060"/>
                </a:solidFill>
              </a:rPr>
              <a:t>Introducere</a:t>
            </a:r>
            <a:endParaRPr lang="en-US" sz="1400" b="1" cap="none" dirty="0">
              <a:solidFill>
                <a:srgbClr val="002060"/>
              </a:solidFill>
            </a:endParaRPr>
          </a:p>
        </p:txBody>
      </p:sp>
      <p:sp>
        <p:nvSpPr>
          <p:cNvPr id="17" name="Substituent text 5">
            <a:extLst>
              <a:ext uri="{FF2B5EF4-FFF2-40B4-BE49-F238E27FC236}">
                <a16:creationId xmlns="" xmlns:a16="http://schemas.microsoft.com/office/drawing/2014/main" id="{0D015FD6-D1B0-4233-BB15-8317F273D09A}"/>
              </a:ext>
            </a:extLst>
          </p:cNvPr>
          <p:cNvSpPr txBox="1">
            <a:spLocks/>
          </p:cNvSpPr>
          <p:nvPr/>
        </p:nvSpPr>
        <p:spPr>
          <a:xfrm>
            <a:off x="384368" y="4004919"/>
            <a:ext cx="3260169" cy="377393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1400" b="1" dirty="0" err="1" smtClean="0">
                <a:solidFill>
                  <a:srgbClr val="002060"/>
                </a:solidFill>
              </a:rPr>
              <a:t>Motivatie</a:t>
            </a:r>
            <a:r>
              <a:rPr lang="en-US" sz="1400" b="1" dirty="0" smtClean="0">
                <a:solidFill>
                  <a:srgbClr val="002060"/>
                </a:solidFill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</a:rPr>
              <a:t>si</a:t>
            </a:r>
            <a:r>
              <a:rPr lang="en-US" sz="1400" b="1" dirty="0" smtClean="0">
                <a:solidFill>
                  <a:srgbClr val="002060"/>
                </a:solidFill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</a:rPr>
              <a:t>Descriere</a:t>
            </a:r>
            <a:r>
              <a:rPr lang="en-US" sz="1400" b="1" dirty="0" smtClean="0">
                <a:solidFill>
                  <a:srgbClr val="002060"/>
                </a:solidFill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</a:rPr>
              <a:t>Propunere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1" name="Substituent text 2">
            <a:extLst>
              <a:ext uri="{FF2B5EF4-FFF2-40B4-BE49-F238E27FC236}">
                <a16:creationId xmlns="" xmlns:a16="http://schemas.microsoft.com/office/drawing/2014/main" id="{BF7A37A3-50B2-49FC-920B-C3FF90711F1E}"/>
              </a:ext>
            </a:extLst>
          </p:cNvPr>
          <p:cNvSpPr txBox="1">
            <a:spLocks/>
          </p:cNvSpPr>
          <p:nvPr/>
        </p:nvSpPr>
        <p:spPr>
          <a:xfrm>
            <a:off x="4342873" y="1920242"/>
            <a:ext cx="2547136" cy="3265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cap="none" dirty="0" err="1" smtClean="0">
                <a:solidFill>
                  <a:srgbClr val="002060"/>
                </a:solidFill>
              </a:rPr>
              <a:t>Rezultate</a:t>
            </a:r>
            <a:endParaRPr lang="en-US" sz="1400" b="1" cap="none" dirty="0">
              <a:solidFill>
                <a:srgbClr val="002060"/>
              </a:solidFill>
            </a:endParaRPr>
          </a:p>
        </p:txBody>
      </p:sp>
      <p:sp>
        <p:nvSpPr>
          <p:cNvPr id="25" name="Substituent text 2">
            <a:extLst>
              <a:ext uri="{FF2B5EF4-FFF2-40B4-BE49-F238E27FC236}">
                <a16:creationId xmlns="" xmlns:a16="http://schemas.microsoft.com/office/drawing/2014/main" id="{56B00CBA-933D-424B-890B-F85D8D4EB6B6}"/>
              </a:ext>
            </a:extLst>
          </p:cNvPr>
          <p:cNvSpPr txBox="1">
            <a:spLocks/>
          </p:cNvSpPr>
          <p:nvPr/>
        </p:nvSpPr>
        <p:spPr>
          <a:xfrm>
            <a:off x="8826028" y="3839328"/>
            <a:ext cx="2547136" cy="3135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cap="none" dirty="0" smtClean="0">
                <a:solidFill>
                  <a:srgbClr val="002060"/>
                </a:solidFill>
              </a:rPr>
              <a:t>Conclusions:</a:t>
            </a:r>
            <a:endParaRPr lang="en-US" sz="1400" b="1" cap="none" dirty="0">
              <a:solidFill>
                <a:srgbClr val="002060"/>
              </a:solidFill>
            </a:endParaRPr>
          </a:p>
        </p:txBody>
      </p:sp>
      <p:sp>
        <p:nvSpPr>
          <p:cNvPr id="27" name="Substituent text 1">
            <a:extLst>
              <a:ext uri="{FF2B5EF4-FFF2-40B4-BE49-F238E27FC236}">
                <a16:creationId xmlns="" xmlns:a16="http://schemas.microsoft.com/office/drawing/2014/main" id="{C85E35B6-B49A-4006-89A4-ED4E183F41A1}"/>
              </a:ext>
            </a:extLst>
          </p:cNvPr>
          <p:cNvSpPr txBox="1">
            <a:spLocks/>
          </p:cNvSpPr>
          <p:nvPr/>
        </p:nvSpPr>
        <p:spPr>
          <a:xfrm>
            <a:off x="8650976" y="5770132"/>
            <a:ext cx="3220982" cy="536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en-US" sz="1000" dirty="0">
              <a:solidFill>
                <a:schemeClr val="tx2"/>
              </a:solidFill>
            </a:endParaRPr>
          </a:p>
        </p:txBody>
      </p:sp>
      <p:sp>
        <p:nvSpPr>
          <p:cNvPr id="29" name="Substituent text 2">
            <a:extLst>
              <a:ext uri="{FF2B5EF4-FFF2-40B4-BE49-F238E27FC236}">
                <a16:creationId xmlns="" xmlns:a16="http://schemas.microsoft.com/office/drawing/2014/main" id="{CCBA35F4-30E1-4C7B-899E-AB2368A0BE22}"/>
              </a:ext>
            </a:extLst>
          </p:cNvPr>
          <p:cNvSpPr txBox="1">
            <a:spLocks/>
          </p:cNvSpPr>
          <p:nvPr/>
        </p:nvSpPr>
        <p:spPr>
          <a:xfrm>
            <a:off x="8834544" y="5593260"/>
            <a:ext cx="2547136" cy="447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cap="none" dirty="0">
                <a:solidFill>
                  <a:srgbClr val="002060"/>
                </a:solidFill>
              </a:rPr>
              <a:t>References</a:t>
            </a:r>
          </a:p>
        </p:txBody>
      </p:sp>
      <p:sp>
        <p:nvSpPr>
          <p:cNvPr id="31" name="Substituent text 2">
            <a:extLst>
              <a:ext uri="{FF2B5EF4-FFF2-40B4-BE49-F238E27FC236}">
                <a16:creationId xmlns="" xmlns:a16="http://schemas.microsoft.com/office/drawing/2014/main" id="{86639826-E1D8-43D9-B7D3-811090F20730}"/>
              </a:ext>
            </a:extLst>
          </p:cNvPr>
          <p:cNvSpPr txBox="1">
            <a:spLocks/>
          </p:cNvSpPr>
          <p:nvPr/>
        </p:nvSpPr>
        <p:spPr>
          <a:xfrm>
            <a:off x="264935" y="6413873"/>
            <a:ext cx="11356491" cy="447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b="1" cap="none" dirty="0">
                <a:solidFill>
                  <a:schemeClr val="bg1"/>
                </a:solidFill>
              </a:rPr>
              <a:t>Targul </a:t>
            </a:r>
            <a:r>
              <a:rPr lang="ro-RO" sz="1400" b="1" cap="none" dirty="0">
                <a:solidFill>
                  <a:schemeClr val="bg1"/>
                </a:solidFill>
              </a:rPr>
              <a:t>International</a:t>
            </a:r>
            <a:r>
              <a:rPr lang="fr-FR" sz="1400" b="1" cap="none" dirty="0">
                <a:solidFill>
                  <a:schemeClr val="bg1"/>
                </a:solidFill>
              </a:rPr>
              <a:t> de </a:t>
            </a:r>
            <a:r>
              <a:rPr lang="ro-RO" sz="1400" b="1" cap="none" dirty="0">
                <a:solidFill>
                  <a:schemeClr val="bg1"/>
                </a:solidFill>
              </a:rPr>
              <a:t>Invent</a:t>
            </a:r>
            <a:r>
              <a:rPr lang="fr-FR" sz="1400" b="1" cap="none" dirty="0">
                <a:solidFill>
                  <a:schemeClr val="bg1"/>
                </a:solidFill>
              </a:rPr>
              <a:t>ii si </a:t>
            </a:r>
            <a:r>
              <a:rPr lang="fr-FR" sz="1400" b="1" cap="none" dirty="0" err="1">
                <a:solidFill>
                  <a:schemeClr val="bg1"/>
                </a:solidFill>
              </a:rPr>
              <a:t>Idei</a:t>
            </a:r>
            <a:r>
              <a:rPr lang="fr-FR" sz="1400" b="1" cap="none" dirty="0">
                <a:solidFill>
                  <a:schemeClr val="bg1"/>
                </a:solidFill>
              </a:rPr>
              <a:t> Practice </a:t>
            </a:r>
            <a:r>
              <a:rPr lang="fr-FR" sz="1400" b="1" cap="none" dirty="0" err="1">
                <a:solidFill>
                  <a:schemeClr val="bg1"/>
                </a:solidFill>
              </a:rPr>
              <a:t>Invent</a:t>
            </a:r>
            <a:r>
              <a:rPr lang="fr-FR" sz="1400" b="1" cap="none" dirty="0">
                <a:solidFill>
                  <a:schemeClr val="bg1"/>
                </a:solidFill>
              </a:rPr>
              <a:t> – Invest Constantin-Marin </a:t>
            </a:r>
            <a:r>
              <a:rPr lang="fr-FR" sz="1400" b="1" cap="none" dirty="0" err="1">
                <a:solidFill>
                  <a:schemeClr val="bg1"/>
                </a:solidFill>
              </a:rPr>
              <a:t>Antohi</a:t>
            </a:r>
            <a:r>
              <a:rPr lang="fr-FR" sz="1400" b="1" cap="none" dirty="0">
                <a:solidFill>
                  <a:schemeClr val="bg1"/>
                </a:solidFill>
              </a:rPr>
              <a:t>, </a:t>
            </a:r>
            <a:r>
              <a:rPr lang="fr-FR" sz="1400" b="1" cap="none" dirty="0" err="1">
                <a:solidFill>
                  <a:schemeClr val="bg1"/>
                </a:solidFill>
              </a:rPr>
              <a:t>editia</a:t>
            </a:r>
            <a:r>
              <a:rPr lang="fr-FR" sz="1400" b="1" cap="none" dirty="0">
                <a:solidFill>
                  <a:schemeClr val="bg1"/>
                </a:solidFill>
              </a:rPr>
              <a:t> 12- a, Iasi, Romania</a:t>
            </a:r>
            <a:endParaRPr lang="en-US" sz="1400" b="1" cap="none" dirty="0">
              <a:solidFill>
                <a:schemeClr val="bg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61917" y="2153835"/>
            <a:ext cx="3550024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Prezenta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cerere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de brevet s</a:t>
            </a:r>
            <a:r>
              <a:rPr kumimoji="0" lang="ro-RO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e referă la un material pe bază de biomasă microbiană reziduală (RMB) industrială imobilizată în matrici polimerice naturale și la un procedeu de epurare a apelor uzate industriale (industria textilă, industria de sinteză a produselor farmaceutice) care utilizează acest biomaterial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o-RO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pentru protecția mediului acvatic, respectiv pentru controlul, reducerea și prevenirea poluării mediului acvatic receptor cu o serie de micro-poluanți organici persistenți (m-POPs: coloranți, produse farmaceutice).</a:t>
            </a:r>
            <a:endParaRPr kumimoji="0" lang="ro-RO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61148" y="4232366"/>
            <a:ext cx="3531583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Biomasa reziduală reprezintă un sub-produs al industriei de biosinteză sau alimentară, iar în forma imobilizată în diferite matrici polimerice, se poate încadra în categoria materialelor neconvenționale și ieftine, cu proprietăți bioadsorbtive.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S-au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testat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7</a:t>
            </a:r>
            <a:r>
              <a:rPr kumimoji="0" lang="ro-RO" sz="11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tipuri de biosorbenți </a:t>
            </a:r>
            <a:r>
              <a:rPr kumimoji="0" lang="ro-RO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prin imobilizarea a </a:t>
            </a:r>
            <a:r>
              <a:rPr kumimoji="0" lang="ro-RO" sz="11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trei tipuri de biomasă microbiană reziduală</a:t>
            </a:r>
            <a:r>
              <a:rPr lang="ro-RO" sz="1100" dirty="0" smtClean="0">
                <a:solidFill>
                  <a:schemeClr val="accent1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o-RO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care au fost testate și caracterizate corespunzător pentru reținerea unor tipuri de micropoluanți organici persistenți (POP`s) cum ar fi: coloranții textili și produsele farmaceutice, prezenți în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diferiti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o-RO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efluenți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industriali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.</a:t>
            </a:r>
            <a:endParaRPr kumimoji="0" lang="ro-RO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  <p:pic>
        <p:nvPicPr>
          <p:cNvPr id="1027" name="Picture 56" descr="schema color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62548" y="2181498"/>
            <a:ext cx="3057525" cy="53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814355" y="2690949"/>
            <a:ext cx="34747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1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Figura 1</a:t>
            </a:r>
            <a:r>
              <a:rPr kumimoji="0" lang="ro-RO" sz="1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o-RO" sz="9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Conceptul de microîncapsulare schematic</a:t>
            </a:r>
            <a:r>
              <a:rPr kumimoji="0" lang="ro-RO" sz="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endParaRPr kumimoji="0" lang="ro-RO" sz="9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grpSp>
        <p:nvGrpSpPr>
          <p:cNvPr id="1029" name="Group 12"/>
          <p:cNvGrpSpPr>
            <a:grpSpLocks/>
          </p:cNvGrpSpPr>
          <p:nvPr/>
        </p:nvGrpSpPr>
        <p:grpSpPr bwMode="auto">
          <a:xfrm>
            <a:off x="3827418" y="2873827"/>
            <a:ext cx="3500846" cy="718458"/>
            <a:chOff x="1959" y="5542"/>
            <a:chExt cx="8129" cy="1320"/>
          </a:xfrm>
        </p:grpSpPr>
        <p:sp>
          <p:nvSpPr>
            <p:cNvPr id="12" name="Oval 26" descr="Water droplets"/>
            <p:cNvSpPr>
              <a:spLocks noChangeArrowheads="1"/>
            </p:cNvSpPr>
            <p:nvPr/>
          </p:nvSpPr>
          <p:spPr bwMode="auto">
            <a:xfrm>
              <a:off x="5895" y="5686"/>
              <a:ext cx="1224" cy="1104"/>
            </a:xfrm>
            <a:prstGeom prst="ellipse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/>
            </a:p>
          </p:txBody>
        </p:sp>
        <p:sp>
          <p:nvSpPr>
            <p:cNvPr id="2" name="Oval 27"/>
            <p:cNvSpPr>
              <a:spLocks noChangeArrowheads="1"/>
            </p:cNvSpPr>
            <p:nvPr/>
          </p:nvSpPr>
          <p:spPr bwMode="auto">
            <a:xfrm>
              <a:off x="6459" y="6130"/>
              <a:ext cx="143" cy="14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/>
            </a:p>
          </p:txBody>
        </p:sp>
        <p:sp>
          <p:nvSpPr>
            <p:cNvPr id="14" name="Oval 28"/>
            <p:cNvSpPr>
              <a:spLocks noChangeArrowheads="1"/>
            </p:cNvSpPr>
            <p:nvPr/>
          </p:nvSpPr>
          <p:spPr bwMode="auto">
            <a:xfrm>
              <a:off x="6699" y="5974"/>
              <a:ext cx="143" cy="14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/>
            </a:p>
          </p:txBody>
        </p:sp>
        <p:sp>
          <p:nvSpPr>
            <p:cNvPr id="3" name="Oval 29"/>
            <p:cNvSpPr>
              <a:spLocks noChangeArrowheads="1"/>
            </p:cNvSpPr>
            <p:nvPr/>
          </p:nvSpPr>
          <p:spPr bwMode="auto">
            <a:xfrm>
              <a:off x="6316" y="6467"/>
              <a:ext cx="143" cy="14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/>
            </a:p>
          </p:txBody>
        </p:sp>
        <p:sp>
          <p:nvSpPr>
            <p:cNvPr id="16" name="Oval 30"/>
            <p:cNvSpPr>
              <a:spLocks noChangeArrowheads="1"/>
            </p:cNvSpPr>
            <p:nvPr/>
          </p:nvSpPr>
          <p:spPr bwMode="auto">
            <a:xfrm>
              <a:off x="6173" y="6117"/>
              <a:ext cx="143" cy="14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/>
            </a:p>
          </p:txBody>
        </p:sp>
        <p:sp>
          <p:nvSpPr>
            <p:cNvPr id="4" name="Oval 31"/>
            <p:cNvSpPr>
              <a:spLocks noChangeArrowheads="1"/>
            </p:cNvSpPr>
            <p:nvPr/>
          </p:nvSpPr>
          <p:spPr bwMode="auto">
            <a:xfrm>
              <a:off x="6459" y="5831"/>
              <a:ext cx="143" cy="14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/>
            </a:p>
          </p:txBody>
        </p:sp>
        <p:sp>
          <p:nvSpPr>
            <p:cNvPr id="6" name="Oval 32"/>
            <p:cNvSpPr>
              <a:spLocks noChangeArrowheads="1"/>
            </p:cNvSpPr>
            <p:nvPr/>
          </p:nvSpPr>
          <p:spPr bwMode="auto">
            <a:xfrm>
              <a:off x="6173" y="5831"/>
              <a:ext cx="143" cy="14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/>
            </a:p>
          </p:txBody>
        </p:sp>
        <p:sp>
          <p:nvSpPr>
            <p:cNvPr id="8" name="Oval 33"/>
            <p:cNvSpPr>
              <a:spLocks noChangeArrowheads="1"/>
            </p:cNvSpPr>
            <p:nvPr/>
          </p:nvSpPr>
          <p:spPr bwMode="auto">
            <a:xfrm>
              <a:off x="6030" y="6324"/>
              <a:ext cx="143" cy="14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/>
            </a:p>
          </p:txBody>
        </p:sp>
        <p:sp>
          <p:nvSpPr>
            <p:cNvPr id="10" name="Oval 34"/>
            <p:cNvSpPr>
              <a:spLocks noChangeArrowheads="1"/>
            </p:cNvSpPr>
            <p:nvPr/>
          </p:nvSpPr>
          <p:spPr bwMode="auto">
            <a:xfrm>
              <a:off x="6699" y="6455"/>
              <a:ext cx="143" cy="14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/>
            </a:p>
          </p:txBody>
        </p:sp>
        <p:sp>
          <p:nvSpPr>
            <p:cNvPr id="22" name="Oval 35"/>
            <p:cNvSpPr>
              <a:spLocks noChangeArrowheads="1"/>
            </p:cNvSpPr>
            <p:nvPr/>
          </p:nvSpPr>
          <p:spPr bwMode="auto">
            <a:xfrm>
              <a:off x="6842" y="6181"/>
              <a:ext cx="143" cy="14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/>
            </a:p>
          </p:txBody>
        </p:sp>
        <p:grpSp>
          <p:nvGrpSpPr>
            <p:cNvPr id="24" name="Group 36"/>
            <p:cNvGrpSpPr>
              <a:grpSpLocks/>
            </p:cNvGrpSpPr>
            <p:nvPr/>
          </p:nvGrpSpPr>
          <p:grpSpPr bwMode="auto">
            <a:xfrm>
              <a:off x="6842" y="5758"/>
              <a:ext cx="3246" cy="1002"/>
              <a:chOff x="3360" y="13368"/>
              <a:chExt cx="3036" cy="840"/>
            </a:xfrm>
          </p:grpSpPr>
          <p:cxnSp>
            <p:nvCxnSpPr>
              <p:cNvPr id="1031" name="AutoShape 37"/>
              <p:cNvCxnSpPr>
                <a:cxnSpLocks noChangeShapeType="1"/>
              </p:cNvCxnSpPr>
              <p:nvPr/>
            </p:nvCxnSpPr>
            <p:spPr bwMode="auto">
              <a:xfrm flipH="1">
                <a:off x="3564" y="13584"/>
                <a:ext cx="93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32" name="AutoShape 38"/>
              <p:cNvCxnSpPr>
                <a:cxnSpLocks noChangeShapeType="1"/>
              </p:cNvCxnSpPr>
              <p:nvPr/>
            </p:nvCxnSpPr>
            <p:spPr bwMode="auto">
              <a:xfrm flipH="1">
                <a:off x="3360" y="14040"/>
                <a:ext cx="114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33" name="Rectangle 39"/>
              <p:cNvSpPr>
                <a:spLocks noChangeArrowheads="1"/>
              </p:cNvSpPr>
              <p:nvPr/>
            </p:nvSpPr>
            <p:spPr bwMode="auto">
              <a:xfrm>
                <a:off x="4500" y="13368"/>
                <a:ext cx="1896" cy="37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o-RO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Agent de încapsulare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o-R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40"/>
              <p:cNvSpPr>
                <a:spLocks noChangeArrowheads="1"/>
              </p:cNvSpPr>
              <p:nvPr/>
            </p:nvSpPr>
            <p:spPr bwMode="auto">
              <a:xfrm>
                <a:off x="4500" y="13836"/>
                <a:ext cx="1896" cy="37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o-RO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Compus Activ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o-R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6" name="Oval 41" descr="Water droplets"/>
            <p:cNvSpPr>
              <a:spLocks noChangeArrowheads="1"/>
            </p:cNvSpPr>
            <p:nvPr/>
          </p:nvSpPr>
          <p:spPr bwMode="auto">
            <a:xfrm>
              <a:off x="1959" y="5758"/>
              <a:ext cx="1224" cy="1104"/>
            </a:xfrm>
            <a:prstGeom prst="ellipse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/>
            </a:p>
          </p:txBody>
        </p:sp>
        <p:sp>
          <p:nvSpPr>
            <p:cNvPr id="28" name="Oval 42"/>
            <p:cNvSpPr>
              <a:spLocks noChangeArrowheads="1"/>
            </p:cNvSpPr>
            <p:nvPr/>
          </p:nvSpPr>
          <p:spPr bwMode="auto">
            <a:xfrm>
              <a:off x="2211" y="5974"/>
              <a:ext cx="696" cy="68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o-RO"/>
            </a:p>
          </p:txBody>
        </p:sp>
        <p:cxnSp>
          <p:nvCxnSpPr>
            <p:cNvPr id="30" name="AutoShape 43"/>
            <p:cNvCxnSpPr>
              <a:cxnSpLocks noChangeShapeType="1"/>
            </p:cNvCxnSpPr>
            <p:nvPr/>
          </p:nvCxnSpPr>
          <p:spPr bwMode="auto">
            <a:xfrm flipH="1">
              <a:off x="3015" y="5974"/>
              <a:ext cx="93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24" name="AutoShape 44"/>
            <p:cNvCxnSpPr>
              <a:cxnSpLocks noChangeShapeType="1"/>
            </p:cNvCxnSpPr>
            <p:nvPr/>
          </p:nvCxnSpPr>
          <p:spPr bwMode="auto">
            <a:xfrm flipH="1">
              <a:off x="2619" y="6363"/>
              <a:ext cx="114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30" name="Rectangle 45"/>
            <p:cNvSpPr>
              <a:spLocks noChangeArrowheads="1"/>
            </p:cNvSpPr>
            <p:nvPr/>
          </p:nvSpPr>
          <p:spPr bwMode="auto">
            <a:xfrm>
              <a:off x="3382" y="5542"/>
              <a:ext cx="2419" cy="7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o-RO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Agent de încapsulare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o-R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46"/>
            <p:cNvSpPr>
              <a:spLocks noChangeArrowheads="1"/>
            </p:cNvSpPr>
            <p:nvPr/>
          </p:nvSpPr>
          <p:spPr bwMode="auto">
            <a:xfrm>
              <a:off x="3759" y="6117"/>
              <a:ext cx="1896" cy="5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o-RO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Compus Activ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o-R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3644536" y="3578839"/>
            <a:ext cx="3728293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1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Figura 2</a:t>
            </a:r>
            <a:r>
              <a:rPr kumimoji="0" lang="ro-RO" sz="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o-RO" sz="9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Cele două forme de încapsulare: capsulă </a:t>
            </a:r>
            <a:r>
              <a:rPr kumimoji="0" lang="ro-RO" sz="9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            mononucleară </a:t>
            </a:r>
            <a:r>
              <a:rPr kumimoji="0" lang="ro-RO" sz="9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(Stânga) și agregat (Dreapta) </a:t>
            </a:r>
            <a:endParaRPr kumimoji="0" lang="ro-RO" sz="9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7223760" y="2183990"/>
          <a:ext cx="4585064" cy="1675091"/>
        </p:xfrm>
        <a:graphic>
          <a:graphicData uri="http://schemas.openxmlformats.org/drawingml/2006/table">
            <a:tbl>
              <a:tblPr/>
              <a:tblGrid>
                <a:gridCol w="1182787"/>
                <a:gridCol w="1192525"/>
                <a:gridCol w="1104876"/>
                <a:gridCol w="1104876"/>
              </a:tblGrid>
              <a:tr h="544368">
                <a:tc>
                  <a:txBody>
                    <a:bodyPr/>
                    <a:lstStyle/>
                    <a:p>
                      <a:pPr marL="83820" marR="48260"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Nume colorant / C.I.</a:t>
                      </a:r>
                      <a:endParaRPr lang="ro-RO" sz="9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820" marR="33020"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Tip de colorant/</a:t>
                      </a:r>
                      <a:endParaRPr lang="ro-RO" sz="9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83820" marR="33020"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Masa moleculară, g/mol</a:t>
                      </a:r>
                      <a:r>
                        <a:rPr lang="ro-RO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o-RO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Lungime </a:t>
                      </a:r>
                      <a:r>
                        <a:rPr lang="ro-RO" sz="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de undă maximă, l</a:t>
                      </a:r>
                      <a:r>
                        <a:rPr lang="ro-RO" sz="900" b="1" baseline="-25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max</a:t>
                      </a:r>
                      <a:endParaRPr lang="ro-RO" sz="9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820" marR="33020"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Tip de medicament</a:t>
                      </a:r>
                      <a:endParaRPr lang="ro-RO" sz="9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820" marR="33020"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Masa </a:t>
                      </a:r>
                      <a:r>
                        <a:rPr lang="ro-RO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mole</a:t>
                      </a:r>
                      <a:r>
                        <a:rPr lang="en-US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o-RO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culară</a:t>
                      </a:r>
                      <a:r>
                        <a:rPr lang="ro-RO" sz="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g/mol/</a:t>
                      </a:r>
                      <a:endParaRPr lang="ro-RO" sz="9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83820" marR="33020"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Lungime de undă maximă, l</a:t>
                      </a:r>
                      <a:r>
                        <a:rPr lang="ro-RO" sz="900" b="1" baseline="-25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max</a:t>
                      </a:r>
                      <a:endParaRPr lang="ro-RO" sz="9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332">
                <a:tc>
                  <a:txBody>
                    <a:bodyPr/>
                    <a:lstStyle/>
                    <a:p>
                      <a:pPr marL="83820" marR="48260"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Brilliant Red HE-3B </a:t>
                      </a:r>
                      <a:r>
                        <a:rPr lang="ro-RO" sz="9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(Reactive Red 120)/ 25810 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o-RO" sz="9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o-RO" sz="900" dirty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BRed</a:t>
                      </a:r>
                      <a:r>
                        <a:rPr lang="ro-RO" sz="9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ro-RO" sz="9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820"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anionic, bifuncțional </a:t>
                      </a:r>
                      <a:r>
                        <a:rPr lang="ro-RO" sz="9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reactiv/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o-RO" sz="9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1463 </a:t>
                      </a:r>
                      <a:r>
                        <a:rPr lang="ro-RO" sz="9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/ 530 nm</a:t>
                      </a:r>
                      <a:endParaRPr lang="ro-RO" sz="9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820"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latin typeface="+mn-lt"/>
                          <a:ea typeface="Times New Roman"/>
                          <a:cs typeface="Times New Roman"/>
                        </a:rPr>
                        <a:t>Cefalexin (CFX)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820"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latin typeface="+mn-lt"/>
                          <a:ea typeface="Times New Roman"/>
                          <a:cs typeface="Times New Roman"/>
                        </a:rPr>
                        <a:t>Antibiotic, 347,40 / 260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91">
                <a:tc>
                  <a:txBody>
                    <a:bodyPr/>
                    <a:lstStyle/>
                    <a:p>
                      <a:pPr marL="83820" marR="48260"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Reactive Orange 1</a:t>
                      </a:r>
                      <a:r>
                        <a:rPr lang="ro-RO" sz="9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6/ 17757 </a:t>
                      </a:r>
                      <a:r>
                        <a:rPr lang="ro-RO" sz="9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o-RO" sz="900" dirty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RO</a:t>
                      </a:r>
                      <a:r>
                        <a:rPr lang="ro-RO" sz="9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ro-RO" sz="9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820"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anionic reactiv/</a:t>
                      </a:r>
                      <a:endParaRPr lang="ro-RO" sz="9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83820"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617,54 / 495 nm</a:t>
                      </a:r>
                      <a:endParaRPr lang="ro-RO" sz="9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latin typeface="+mn-lt"/>
                          <a:ea typeface="Times New Roman"/>
                          <a:cs typeface="Times New Roman"/>
                        </a:rPr>
                        <a:t>Etacridină Lactat (EL)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820"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latin typeface="+mn-lt"/>
                          <a:ea typeface="Times New Roman"/>
                          <a:cs typeface="Times New Roman"/>
                        </a:rPr>
                        <a:t>Antiseptic, 343,40 / 431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332">
                <a:tc>
                  <a:txBody>
                    <a:bodyPr/>
                    <a:lstStyle/>
                    <a:p>
                      <a:pPr marL="83820" marR="48260"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Methylene Blue </a:t>
                      </a:r>
                      <a:r>
                        <a:rPr lang="ro-RO" sz="9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(Basic Blue 9)/ 52015 </a:t>
                      </a:r>
                      <a:r>
                        <a:rPr lang="ro-RO" sz="9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o-RO" sz="900" dirty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MB</a:t>
                      </a:r>
                      <a:r>
                        <a:rPr lang="ro-RO" sz="9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ro-RO" sz="9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820"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cationic fenotiazinic /</a:t>
                      </a:r>
                      <a:endParaRPr lang="ro-RO" sz="9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83820"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319,85 / 660 nm</a:t>
                      </a:r>
                      <a:endParaRPr lang="ro-RO" sz="9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latin typeface="+mn-lt"/>
                          <a:ea typeface="Times New Roman"/>
                          <a:cs typeface="Times New Roman"/>
                        </a:rPr>
                        <a:t>Rifampicin (RIF)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820"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latin typeface="+mn-lt"/>
                          <a:ea typeface="Times New Roman"/>
                          <a:cs typeface="Times New Roman"/>
                        </a:rPr>
                        <a:t>Antibiotic, 822,90 / 475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7261412" y="1946365"/>
            <a:ext cx="444290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1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Tabel 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o-RO" sz="1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o-RO" sz="1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Compuși organici studiaţi, prezenţi în efluenţi apoşi industriali</a:t>
            </a:r>
            <a:endParaRPr kumimoji="0" lang="ro-RO" sz="1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4023360" y="4113166"/>
          <a:ext cx="4473645" cy="2057400"/>
        </p:xfrm>
        <a:graphic>
          <a:graphicData uri="http://schemas.openxmlformats.org/drawingml/2006/table">
            <a:tbl>
              <a:tblPr/>
              <a:tblGrid>
                <a:gridCol w="822540"/>
                <a:gridCol w="3651105"/>
              </a:tblGrid>
              <a:tr h="130955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Biomasa</a:t>
                      </a:r>
                      <a:endParaRPr lang="ro-RO" sz="9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Obținere</a:t>
                      </a:r>
                      <a:endParaRPr lang="ro-RO" sz="9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2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i="1" dirty="0">
                          <a:latin typeface="+mn-lt"/>
                          <a:ea typeface="Calibri"/>
                          <a:cs typeface="Times New Roman"/>
                        </a:rPr>
                        <a:t>Bacillus</a:t>
                      </a:r>
                      <a:endParaRPr lang="ro-RO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latin typeface="+mn-lt"/>
                          <a:ea typeface="Calibri"/>
                          <a:cs typeface="Times New Roman"/>
                        </a:rPr>
                        <a:t>Un amestec de </a:t>
                      </a:r>
                      <a:r>
                        <a:rPr lang="ro-RO" sz="900" i="1" dirty="0">
                          <a:latin typeface="+mn-lt"/>
                          <a:ea typeface="Calibri"/>
                          <a:cs typeface="Times New Roman"/>
                        </a:rPr>
                        <a:t>Bacillus subtilis, Bacillus megaterium, Bacillus licheniformis și Bacillus amyloliquefaciens</a:t>
                      </a:r>
                      <a:r>
                        <a:rPr lang="ro-RO" sz="900" dirty="0">
                          <a:latin typeface="+mn-lt"/>
                          <a:ea typeface="Calibri"/>
                          <a:cs typeface="Times New Roman"/>
                        </a:rPr>
                        <a:t>, utilizat pentru îndepărtarea unor uleiuri și grăsimi din apele </a:t>
                      </a:r>
                      <a:r>
                        <a:rPr lang="ro-RO" sz="900" dirty="0" smtClean="0">
                          <a:latin typeface="+mn-lt"/>
                          <a:ea typeface="Calibri"/>
                          <a:cs typeface="Times New Roman"/>
                        </a:rPr>
                        <a:t>uzate</a:t>
                      </a:r>
                      <a:r>
                        <a:rPr lang="en-US" sz="900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900" dirty="0" err="1" smtClean="0">
                          <a:latin typeface="+mn-lt"/>
                          <a:ea typeface="Calibri"/>
                          <a:cs typeface="Times New Roman"/>
                        </a:rPr>
                        <a:t>preparat</a:t>
                      </a:r>
                      <a:r>
                        <a:rPr lang="en-US" sz="9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900" dirty="0" smtClean="0">
                          <a:latin typeface="+mn-lt"/>
                          <a:ea typeface="Calibri"/>
                          <a:cs typeface="Times New Roman"/>
                        </a:rPr>
                        <a:t>și imobilizat </a:t>
                      </a:r>
                      <a:r>
                        <a:rPr lang="ro-RO" sz="900" dirty="0">
                          <a:latin typeface="+mn-lt"/>
                          <a:ea typeface="Calibri"/>
                          <a:cs typeface="Times New Roman"/>
                        </a:rPr>
                        <a:t>în alginat de sodiu.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865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i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Lactobacillus</a:t>
                      </a:r>
                      <a:endParaRPr lang="ro-RO" sz="9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Un</a:t>
                      </a:r>
                      <a:r>
                        <a:rPr lang="ro-RO" sz="90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900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amestec de două tulpini: </a:t>
                      </a:r>
                      <a:r>
                        <a:rPr lang="ro-RO" sz="900" i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Lactobacillus plantarum </a:t>
                      </a:r>
                      <a:r>
                        <a:rPr lang="ro-RO" sz="900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ro-RO" sz="900" i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Lactobacillus casei</a:t>
                      </a:r>
                      <a:r>
                        <a:rPr lang="ro-RO" sz="900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obținute printr-un proces anaerob, cu scopul de a produce acid </a:t>
                      </a:r>
                      <a:r>
                        <a:rPr lang="ro-RO" sz="90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lactic</a:t>
                      </a:r>
                      <a:r>
                        <a:rPr lang="en-US" sz="90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900" baseline="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90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Pulberea </a:t>
                      </a:r>
                      <a:r>
                        <a:rPr lang="ro-RO" sz="900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de </a:t>
                      </a:r>
                      <a:r>
                        <a:rPr lang="en-US" sz="90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RMB</a:t>
                      </a:r>
                      <a:r>
                        <a:rPr lang="ro-RO" sz="90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900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 fost imobilizată în alginat de sodiu.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865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i="1">
                          <a:latin typeface="+mn-lt"/>
                          <a:ea typeface="Calibri"/>
                          <a:cs typeface="Times New Roman"/>
                        </a:rPr>
                        <a:t>Saccharomyces cerevisiae</a:t>
                      </a:r>
                      <a:endParaRPr lang="ro-RO" sz="9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latin typeface="+mn-lt"/>
                          <a:ea typeface="Calibri"/>
                          <a:cs typeface="Times New Roman"/>
                        </a:rPr>
                        <a:t>Biomasa reziduală de </a:t>
                      </a:r>
                      <a:r>
                        <a:rPr lang="ro-RO" sz="900" i="1" dirty="0">
                          <a:latin typeface="+mn-lt"/>
                          <a:ea typeface="Calibri"/>
                          <a:cs typeface="Times New Roman"/>
                        </a:rPr>
                        <a:t>Saccharomyces cerevisiae </a:t>
                      </a:r>
                      <a:r>
                        <a:rPr lang="ro-RO" sz="900" dirty="0">
                          <a:latin typeface="+mn-lt"/>
                          <a:ea typeface="Calibri"/>
                          <a:cs typeface="Times New Roman"/>
                        </a:rPr>
                        <a:t>utilizată în procesul de producție a </a:t>
                      </a:r>
                      <a:r>
                        <a:rPr lang="ro-RO" sz="900" dirty="0" smtClean="0">
                          <a:latin typeface="+mn-lt"/>
                          <a:ea typeface="Calibri"/>
                          <a:cs typeface="Times New Roman"/>
                        </a:rPr>
                        <a:t>vinulu</a:t>
                      </a:r>
                      <a:r>
                        <a:rPr lang="en-US" sz="900" dirty="0" smtClean="0"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9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uscat</a:t>
                      </a:r>
                      <a:r>
                        <a:rPr lang="ro-RO" sz="900" dirty="0" smtClean="0">
                          <a:latin typeface="+mn-lt"/>
                          <a:ea typeface="Calibri"/>
                          <a:cs typeface="Times New Roman"/>
                        </a:rPr>
                        <a:t>ă </a:t>
                      </a:r>
                      <a:r>
                        <a:rPr lang="ro-RO" sz="900" dirty="0">
                          <a:latin typeface="+mn-lt"/>
                          <a:ea typeface="Calibri"/>
                          <a:cs typeface="Times New Roman"/>
                        </a:rPr>
                        <a:t>la 80 °</a:t>
                      </a:r>
                      <a:r>
                        <a:rPr lang="ro-RO" sz="900" dirty="0" smtClean="0"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n-US" sz="9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900" dirty="0" smtClean="0">
                          <a:latin typeface="+mn-lt"/>
                          <a:ea typeface="Calibri"/>
                          <a:cs typeface="Times New Roman"/>
                        </a:rPr>
                        <a:t>și </a:t>
                      </a:r>
                      <a:r>
                        <a:rPr lang="ro-RO" sz="900" dirty="0">
                          <a:latin typeface="+mn-lt"/>
                          <a:ea typeface="Calibri"/>
                          <a:cs typeface="Times New Roman"/>
                        </a:rPr>
                        <a:t>apoi microîncapsulată în alginat de sodiu.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20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i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Saccharomyces pasturianus</a:t>
                      </a:r>
                      <a:endParaRPr lang="ro-RO" sz="9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Biomasa reziduală de </a:t>
                      </a:r>
                      <a:r>
                        <a:rPr lang="ro-RO" sz="900" i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Saccharomyces pastorianus</a:t>
                      </a:r>
                      <a:r>
                        <a:rPr lang="ro-RO" sz="900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(un hibrid interspecie între </a:t>
                      </a:r>
                      <a:r>
                        <a:rPr lang="ro-RO" sz="900" i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Saccharomyces cerevisiae și Saccharomyces </a:t>
                      </a:r>
                      <a:r>
                        <a:rPr lang="ro-RO" sz="900" i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eubayanus</a:t>
                      </a:r>
                      <a:r>
                        <a:rPr lang="ro-RO" sz="90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900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utilizată în procesul industrial de producție a berii (Albrau, Onești, </a:t>
                      </a:r>
                      <a:r>
                        <a:rPr lang="ro-RO" sz="90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România)</a:t>
                      </a:r>
                      <a:r>
                        <a:rPr lang="en-US" sz="900" baseline="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90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și </a:t>
                      </a:r>
                      <a:r>
                        <a:rPr lang="ro-RO" sz="900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apoi microîncapsulată în alginat de sodiu.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3498157" y="3865453"/>
            <a:ext cx="5204012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105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Tabel 1</a:t>
            </a:r>
            <a:r>
              <a:rPr kumimoji="0" lang="ro-RO" sz="9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o-RO" sz="9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9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Caracterizarea biomasei utilizată în studiile experimentale </a:t>
            </a:r>
            <a:endParaRPr kumimoji="0" lang="ro-RO" sz="9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8458201" y="4034116"/>
            <a:ext cx="3442447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Eficienţa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11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reţinerii</a:t>
            </a: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11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coloranţilor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respectiv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a </a:t>
            </a:r>
            <a:r>
              <a:rPr kumimoji="0" lang="es-ES" sz="11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medicamentelor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din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sistemele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apoase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téstate,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obţinută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după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treapta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tehnologică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de </a:t>
            </a:r>
            <a:r>
              <a:rPr kumimoji="0" lang="es-ES" sz="11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biosorbţie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şi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separare a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fazei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solide de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cea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apoasă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a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fost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variabilă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între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40 - 88 %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funcţie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de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tipul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si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caracteris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ticile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biosorbentului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testat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caracteristicile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efluentului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industrial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şi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condiţiile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de operare. </a:t>
            </a:r>
            <a:r>
              <a:rPr kumimoji="0" lang="ro-RO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Î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n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urma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procesului</a:t>
            </a:r>
            <a:r>
              <a:rPr kumimoji="0" lang="es-ES" sz="11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se </a:t>
            </a:r>
            <a:r>
              <a:rPr kumimoji="0" lang="es-ES" sz="1100" b="0" i="0" u="none" strike="noStrike" cap="none" normalizeH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genereaz</a:t>
            </a:r>
            <a:r>
              <a:rPr kumimoji="0" lang="ro-RO" sz="11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ă</a:t>
            </a:r>
            <a:r>
              <a:rPr kumimoji="0" lang="es-ES" sz="11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o </a:t>
            </a:r>
            <a:r>
              <a:rPr kumimoji="0" lang="es-ES" sz="1100" b="0" i="0" u="none" strike="noStrike" cap="none" normalizeH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cantitate</a:t>
            </a:r>
            <a:r>
              <a:rPr kumimoji="0" lang="es-ES" sz="11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f.mic</a:t>
            </a:r>
            <a:r>
              <a:rPr kumimoji="0" lang="ro-RO" sz="11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ă</a:t>
            </a:r>
            <a:r>
              <a:rPr kumimoji="0" lang="es-ES" sz="11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de n</a:t>
            </a:r>
            <a:r>
              <a:rPr kumimoji="0" lang="ro-RO" sz="11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ă</a:t>
            </a:r>
            <a:r>
              <a:rPr kumimoji="0" lang="es-ES" sz="11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mol</a:t>
            </a:r>
            <a:r>
              <a:rPr kumimoji="0" lang="ro-RO" sz="11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, costul operaţional este scăzut şi se înregistrează o eficienţă ridicată.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55" name="Rectangle 30"/>
          <p:cNvSpPr>
            <a:spLocks noChangeArrowheads="1"/>
          </p:cNvSpPr>
          <p:nvPr/>
        </p:nvSpPr>
        <p:spPr bwMode="auto">
          <a:xfrm>
            <a:off x="8404412" y="5884765"/>
            <a:ext cx="3523129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800" dirty="0" err="1" smtClean="0">
                <a:solidFill>
                  <a:srgbClr val="002060"/>
                </a:solidFill>
                <a:cs typeface="Arial" pitchFamily="34" charset="0"/>
              </a:rPr>
              <a:t>Blaga</a:t>
            </a:r>
            <a:r>
              <a:rPr lang="es-ES" sz="800" dirty="0" smtClean="0">
                <a:solidFill>
                  <a:srgbClr val="002060"/>
                </a:solidFill>
                <a:cs typeface="Arial" pitchFamily="34" charset="0"/>
              </a:rPr>
              <a:t> A.C., </a:t>
            </a:r>
            <a:r>
              <a:rPr lang="es-ES" sz="800" dirty="0" err="1" smtClean="0">
                <a:solidFill>
                  <a:srgbClr val="002060"/>
                </a:solidFill>
                <a:cs typeface="Arial" pitchFamily="34" charset="0"/>
              </a:rPr>
              <a:t>Zaharia</a:t>
            </a:r>
            <a:r>
              <a:rPr lang="es-ES" sz="800" dirty="0" smtClean="0">
                <a:solidFill>
                  <a:srgbClr val="002060"/>
                </a:solidFill>
                <a:cs typeface="Arial" pitchFamily="34" charset="0"/>
              </a:rPr>
              <a:t> C., </a:t>
            </a:r>
            <a:r>
              <a:rPr lang="es-ES" sz="800" dirty="0" err="1" smtClean="0">
                <a:solidFill>
                  <a:srgbClr val="002060"/>
                </a:solidFill>
                <a:cs typeface="Arial" pitchFamily="34" charset="0"/>
              </a:rPr>
              <a:t>Suteu</a:t>
            </a:r>
            <a:r>
              <a:rPr lang="es-ES" sz="800" dirty="0" smtClean="0">
                <a:solidFill>
                  <a:srgbClr val="002060"/>
                </a:solidFill>
                <a:cs typeface="Arial" pitchFamily="34" charset="0"/>
              </a:rPr>
              <a:t> D., </a:t>
            </a:r>
            <a:r>
              <a:rPr lang="es-ES" sz="800" dirty="0" err="1" smtClean="0">
                <a:solidFill>
                  <a:srgbClr val="002060"/>
                </a:solidFill>
                <a:cs typeface="Arial" pitchFamily="34" charset="0"/>
              </a:rPr>
              <a:t>Polymers</a:t>
            </a:r>
            <a:r>
              <a:rPr lang="es-ES" sz="800" dirty="0" smtClean="0">
                <a:solidFill>
                  <a:srgbClr val="002060"/>
                </a:solidFill>
                <a:cs typeface="Arial" pitchFamily="34" charset="0"/>
              </a:rPr>
              <a:t>,, 13, 2893, 2021;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800" dirty="0" err="1" smtClean="0">
                <a:solidFill>
                  <a:srgbClr val="002060"/>
                </a:solidFill>
                <a:cs typeface="Arial" pitchFamily="34" charset="0"/>
              </a:rPr>
              <a:t>Suteu</a:t>
            </a:r>
            <a:r>
              <a:rPr lang="es-ES" sz="800" dirty="0" smtClean="0">
                <a:solidFill>
                  <a:srgbClr val="002060"/>
                </a:solidFill>
                <a:cs typeface="Arial" pitchFamily="34" charset="0"/>
              </a:rPr>
              <a:t> D., </a:t>
            </a:r>
            <a:r>
              <a:rPr lang="es-ES" sz="800" dirty="0" err="1" smtClean="0">
                <a:solidFill>
                  <a:srgbClr val="002060"/>
                </a:solidFill>
                <a:cs typeface="Arial" pitchFamily="34" charset="0"/>
              </a:rPr>
              <a:t>Blaga</a:t>
            </a:r>
            <a:r>
              <a:rPr lang="es-ES" sz="800" dirty="0" smtClean="0">
                <a:solidFill>
                  <a:srgbClr val="002060"/>
                </a:solidFill>
                <a:cs typeface="Arial" pitchFamily="34" charset="0"/>
              </a:rPr>
              <a:t> A.C., </a:t>
            </a:r>
            <a:r>
              <a:rPr lang="es-ES" sz="800" dirty="0" err="1" smtClean="0">
                <a:solidFill>
                  <a:srgbClr val="002060"/>
                </a:solidFill>
                <a:cs typeface="Arial" pitchFamily="34" charset="0"/>
              </a:rPr>
              <a:t>Zaharia</a:t>
            </a:r>
            <a:r>
              <a:rPr lang="es-ES" sz="800" dirty="0" smtClean="0">
                <a:solidFill>
                  <a:srgbClr val="002060"/>
                </a:solidFill>
                <a:cs typeface="Arial" pitchFamily="34" charset="0"/>
              </a:rPr>
              <a:t> C., </a:t>
            </a:r>
            <a:r>
              <a:rPr lang="es-ES" sz="800" dirty="0" err="1" smtClean="0">
                <a:solidFill>
                  <a:srgbClr val="002060"/>
                </a:solidFill>
                <a:cs typeface="Arial" pitchFamily="34" charset="0"/>
              </a:rPr>
              <a:t>Peptu</a:t>
            </a:r>
            <a:r>
              <a:rPr lang="es-ES" sz="800" dirty="0" smtClean="0">
                <a:solidFill>
                  <a:srgbClr val="002060"/>
                </a:solidFill>
                <a:cs typeface="Arial" pitchFamily="34" charset="0"/>
              </a:rPr>
              <a:t> A.C., </a:t>
            </a:r>
            <a:r>
              <a:rPr lang="es-ES" sz="800" dirty="0" err="1" smtClean="0">
                <a:solidFill>
                  <a:srgbClr val="002060"/>
                </a:solidFill>
                <a:cs typeface="Arial" pitchFamily="34" charset="0"/>
              </a:rPr>
              <a:t>Des.Water</a:t>
            </a:r>
            <a:r>
              <a:rPr lang="es-ES" sz="800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s-ES" sz="800" dirty="0" err="1" smtClean="0">
                <a:solidFill>
                  <a:srgbClr val="002060"/>
                </a:solidFill>
                <a:cs typeface="Arial" pitchFamily="34" charset="0"/>
              </a:rPr>
              <a:t>Treat</a:t>
            </a:r>
            <a:r>
              <a:rPr lang="es-ES" sz="800" dirty="0" smtClean="0">
                <a:solidFill>
                  <a:srgbClr val="002060"/>
                </a:solidFill>
                <a:cs typeface="Arial" pitchFamily="34" charset="0"/>
              </a:rPr>
              <a:t>., 2021, in </a:t>
            </a:r>
            <a:r>
              <a:rPr lang="es-ES" sz="800" dirty="0" err="1" smtClean="0">
                <a:solidFill>
                  <a:srgbClr val="002060"/>
                </a:solidFill>
                <a:cs typeface="Arial" pitchFamily="34" charset="0"/>
              </a:rPr>
              <a:t>press</a:t>
            </a:r>
            <a:endParaRPr lang="es-ES" sz="800" dirty="0" smtClean="0">
              <a:solidFill>
                <a:srgbClr val="002060"/>
              </a:solidFill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800" dirty="0" err="1" smtClean="0">
                <a:solidFill>
                  <a:srgbClr val="002060"/>
                </a:solidFill>
                <a:cs typeface="Arial" pitchFamily="34" charset="0"/>
              </a:rPr>
              <a:t>Suteu</a:t>
            </a:r>
            <a:r>
              <a:rPr lang="es-ES" sz="800" dirty="0" smtClean="0">
                <a:solidFill>
                  <a:srgbClr val="002060"/>
                </a:solidFill>
                <a:cs typeface="Arial" pitchFamily="34" charset="0"/>
              </a:rPr>
              <a:t> D., </a:t>
            </a:r>
            <a:r>
              <a:rPr lang="es-ES" sz="800" dirty="0" err="1" smtClean="0">
                <a:solidFill>
                  <a:srgbClr val="002060"/>
                </a:solidFill>
                <a:cs typeface="Arial" pitchFamily="34" charset="0"/>
              </a:rPr>
              <a:t>Blaga</a:t>
            </a:r>
            <a:r>
              <a:rPr lang="es-ES" sz="800" dirty="0" smtClean="0">
                <a:solidFill>
                  <a:srgbClr val="002060"/>
                </a:solidFill>
                <a:cs typeface="Arial" pitchFamily="34" charset="0"/>
              </a:rPr>
              <a:t> A.C., </a:t>
            </a:r>
            <a:r>
              <a:rPr lang="es-ES" sz="800" dirty="0" err="1" smtClean="0">
                <a:solidFill>
                  <a:srgbClr val="002060"/>
                </a:solidFill>
                <a:cs typeface="Arial" pitchFamily="34" charset="0"/>
              </a:rPr>
              <a:t>Zaharia</a:t>
            </a:r>
            <a:r>
              <a:rPr lang="es-ES" sz="800" dirty="0" smtClean="0">
                <a:solidFill>
                  <a:srgbClr val="002060"/>
                </a:solidFill>
                <a:cs typeface="Arial" pitchFamily="34" charset="0"/>
              </a:rPr>
              <a:t> C., </a:t>
            </a:r>
            <a:r>
              <a:rPr lang="es-ES" sz="800" dirty="0" err="1" smtClean="0">
                <a:solidFill>
                  <a:srgbClr val="002060"/>
                </a:solidFill>
                <a:cs typeface="Arial" pitchFamily="34" charset="0"/>
              </a:rPr>
              <a:t>Horciu</a:t>
            </a:r>
            <a:r>
              <a:rPr lang="es-ES" sz="800" dirty="0" smtClean="0">
                <a:solidFill>
                  <a:srgbClr val="002060"/>
                </a:solidFill>
                <a:cs typeface="Arial" pitchFamily="34" charset="0"/>
              </a:rPr>
              <a:t> L.I., </a:t>
            </a:r>
            <a:r>
              <a:rPr lang="es-ES" sz="800" dirty="0" err="1" smtClean="0">
                <a:solidFill>
                  <a:srgbClr val="002060"/>
                </a:solidFill>
                <a:cs typeface="Arial" pitchFamily="34" charset="0"/>
              </a:rPr>
              <a:t>Bull.Inst.Polit</a:t>
            </a:r>
            <a:r>
              <a:rPr lang="es-ES" sz="800" dirty="0" smtClean="0">
                <a:solidFill>
                  <a:srgbClr val="002060"/>
                </a:solidFill>
                <a:cs typeface="Arial" pitchFamily="34" charset="0"/>
              </a:rPr>
              <a:t>. </a:t>
            </a:r>
            <a:r>
              <a:rPr lang="es-ES" sz="800" dirty="0" err="1" smtClean="0">
                <a:solidFill>
                  <a:srgbClr val="002060"/>
                </a:solidFill>
                <a:cs typeface="Arial" pitchFamily="34" charset="0"/>
              </a:rPr>
              <a:t>Iasi</a:t>
            </a:r>
            <a:r>
              <a:rPr lang="es-ES" sz="800" dirty="0" smtClean="0">
                <a:solidFill>
                  <a:srgbClr val="002060"/>
                </a:solidFill>
                <a:cs typeface="Arial" pitchFamily="34" charset="0"/>
              </a:rPr>
              <a:t>, 2021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9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" y="6191792"/>
            <a:ext cx="8503919" cy="2308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o-RO" sz="900" dirty="0" smtClean="0">
                <a:solidFill>
                  <a:srgbClr val="002060"/>
                </a:solidFill>
              </a:rPr>
              <a:t>* This research is supported by a grant from the Ministry of Research, Innovation and Digitalization, CNCS/CCCDI-UEFISCDI, proiect 490PED/2020, within PNCDI II</a:t>
            </a:r>
            <a:endParaRPr lang="ro-RO" sz="9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851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43541"/>
      </a:dk2>
      <a:lt2>
        <a:srgbClr val="E2E5E8"/>
      </a:lt2>
      <a:accent1>
        <a:srgbClr val="E88B33"/>
      </a:accent1>
      <a:accent2>
        <a:srgbClr val="AEA33A"/>
      </a:accent2>
      <a:accent3>
        <a:srgbClr val="8CAB4A"/>
      </a:accent3>
      <a:accent4>
        <a:srgbClr val="57B636"/>
      </a:accent4>
      <a:accent5>
        <a:srgbClr val="2EBA43"/>
      </a:accent5>
      <a:accent6>
        <a:srgbClr val="33B67D"/>
      </a:accent6>
      <a:hlink>
        <a:srgbClr val="5F84A8"/>
      </a:hlink>
      <a:folHlink>
        <a:srgbClr val="7F7F7F"/>
      </a:folHlink>
    </a:clrScheme>
    <a:fontScheme name="Retrospect">
      <a:majorFont>
        <a:latin typeface="Georgia Pro Cond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3CD65D-61A5-43C9-A837-6EC73C7DA8A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6377351-63A1-4C2E-8C9A-66CDD70F1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{9E98C9B7-1F63-4F38-9F44-6436DE32F7CE}tf11437505_win32</Template>
  <TotalTime>168</TotalTime>
  <Words>740</Words>
  <Application>Microsoft Office PowerPoint</Application>
  <PresentationFormat>Custom</PresentationFormat>
  <Paragraphs>53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RetrospectVTI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AGHION Cristian</dc:creator>
  <cp:lastModifiedBy>Carmen</cp:lastModifiedBy>
  <cp:revision>24</cp:revision>
  <dcterms:created xsi:type="dcterms:W3CDTF">2020-11-16T10:44:30Z</dcterms:created>
  <dcterms:modified xsi:type="dcterms:W3CDTF">2021-12-09T07:02:00Z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