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31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9" autoAdjust="0"/>
  </p:normalViewPr>
  <p:slideViewPr>
    <p:cSldViewPr snapToGrid="0">
      <p:cViewPr>
        <p:scale>
          <a:sx n="77" d="100"/>
          <a:sy n="77" d="100"/>
        </p:scale>
        <p:origin x="-336"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pPr/>
              <a:t>12/9/2021</a:t>
            </a:fld>
            <a:endParaRPr lang="en-US" dirty="0"/>
          </a:p>
        </p:txBody>
      </p:sp>
      <p:sp>
        <p:nvSpPr>
          <p:cNvPr id="5" name="Footer Placeholder 4">
            <a:extLst>
              <a:ext uri="{FF2B5EF4-FFF2-40B4-BE49-F238E27FC236}">
                <a16:creationId xmlns=""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487293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pPr/>
              <a:t>12/9/2021</a:t>
            </a:fld>
            <a:endParaRPr lang="en-US" dirty="0"/>
          </a:p>
        </p:txBody>
      </p:sp>
      <p:sp>
        <p:nvSpPr>
          <p:cNvPr id="8" name="Footer Placeholder 7">
            <a:extLst>
              <a:ext uri="{FF2B5EF4-FFF2-40B4-BE49-F238E27FC236}">
                <a16:creationId xmlns=""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238980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pPr/>
              <a:t>12/9/2021</a:t>
            </a:fld>
            <a:endParaRPr lang="en-US" dirty="0"/>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822331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pPr/>
              <a:t>12/9/2021</a:t>
            </a:fld>
            <a:endParaRPr lang="en-US" dirty="0"/>
          </a:p>
        </p:txBody>
      </p:sp>
      <p:sp>
        <p:nvSpPr>
          <p:cNvPr id="9" name="Footer Placeholder 8">
            <a:extLst>
              <a:ext uri="{FF2B5EF4-FFF2-40B4-BE49-F238E27FC236}">
                <a16:creationId xmlns=""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757611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pPr/>
              <a:t>12/9/2021</a:t>
            </a:fld>
            <a:endParaRPr lang="en-US" dirty="0"/>
          </a:p>
        </p:txBody>
      </p:sp>
      <p:sp>
        <p:nvSpPr>
          <p:cNvPr id="11" name="Footer Placeholder 10">
            <a:extLst>
              <a:ext uri="{FF2B5EF4-FFF2-40B4-BE49-F238E27FC236}">
                <a16:creationId xmlns=""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802808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pPr/>
              <a:t>12/9/2021</a:t>
            </a:fld>
            <a:endParaRPr lang="en-US" dirty="0"/>
          </a:p>
        </p:txBody>
      </p:sp>
      <p:sp>
        <p:nvSpPr>
          <p:cNvPr id="7" name="Footer Placeholder 6">
            <a:extLst>
              <a:ext uri="{FF2B5EF4-FFF2-40B4-BE49-F238E27FC236}">
                <a16:creationId xmlns=""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501771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pPr/>
              <a:t>12/9/2021</a:t>
            </a:fld>
            <a:endParaRPr lang="en-US" dirty="0"/>
          </a:p>
        </p:txBody>
      </p:sp>
      <p:sp>
        <p:nvSpPr>
          <p:cNvPr id="3" name="Footer Placeholder 2">
            <a:extLst>
              <a:ext uri="{FF2B5EF4-FFF2-40B4-BE49-F238E27FC236}">
                <a16:creationId xmlns=""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150701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pPr/>
              <a:t>12/9/2021</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801302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pPr/>
              <a:t>12/9/2021</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258826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fld id="{62D6E202-B606-4609-B914-27C9371A1F6D}" type="datetime1">
              <a:rPr lang="en-US" smtClean="0"/>
              <a:pPr/>
              <a:t>12/9/2021</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900">
                <a:solidFill>
                  <a:srgbClr val="FFFFFF"/>
                </a:solidFill>
              </a:defRPr>
            </a:lvl1pPr>
          </a:lstStyle>
          <a:p>
            <a:fld id="{3A98EE3D-8CD1-4C3F-BD1C-C98C9596463C}" type="slidenum">
              <a:rPr lang="en-US" smtClean="0"/>
              <a:pPr/>
              <a:t>‹#›</a:t>
            </a:fld>
            <a:endParaRPr lang="en-US" dirty="0"/>
          </a:p>
        </p:txBody>
      </p:sp>
      <p:cxnSp>
        <p:nvCxnSpPr>
          <p:cNvPr id="10" name="Straight Connector 9">
            <a:extLst>
              <a:ext uri="{FF2B5EF4-FFF2-40B4-BE49-F238E27FC236}">
                <a16:creationId xmlns=""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60147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sldNum="0" hdr="0" ftr="0" dt="0"/>
  <p:txStyles>
    <p:titleStyle>
      <a:lvl1pPr algn="l" defTabSz="914400" rtl="0" eaLnBrk="1" latinLnBrk="0" hangingPunct="1">
        <a:lnSpc>
          <a:spcPct val="90000"/>
        </a:lnSpc>
        <a:spcBef>
          <a:spcPct val="0"/>
        </a:spcBef>
        <a:buNone/>
        <a:defRPr sz="46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 xmlns:a16="http://schemas.microsoft.com/office/drawing/2014/main" id="{9DD4919C-9E37-4579-B3DE-8566E5C7AC9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6802" y="277825"/>
            <a:ext cx="955707" cy="973405"/>
          </a:xfrm>
          <a:prstGeom prst="rect">
            <a:avLst/>
          </a:prstGeom>
        </p:spPr>
      </p:pic>
      <p:sp>
        <p:nvSpPr>
          <p:cNvPr id="11" name="Substituent text 16">
            <a:extLst>
              <a:ext uri="{FF2B5EF4-FFF2-40B4-BE49-F238E27FC236}">
                <a16:creationId xmlns="" xmlns:a16="http://schemas.microsoft.com/office/drawing/2014/main" id="{327B4BDA-B29E-47A2-80E1-F89B08545A18}"/>
              </a:ext>
            </a:extLst>
          </p:cNvPr>
          <p:cNvSpPr txBox="1">
            <a:spLocks/>
          </p:cNvSpPr>
          <p:nvPr/>
        </p:nvSpPr>
        <p:spPr>
          <a:xfrm>
            <a:off x="2009111" y="967829"/>
            <a:ext cx="7635754" cy="634555"/>
          </a:xfrm>
          <a:prstGeom prst="rect">
            <a:avLst/>
          </a:prstGeom>
        </p:spPr>
        <p:txBody>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a:buNone/>
            </a:pPr>
            <a:r>
              <a:rPr lang="en-US" altLang="ro-RO" sz="1400" b="1" dirty="0" err="1">
                <a:solidFill>
                  <a:srgbClr val="C00000"/>
                </a:solidFill>
                <a:latin typeface="Times New Roman" pitchFamily="18" charset="0"/>
                <a:cs typeface="Times New Roman" pitchFamily="18" charset="0"/>
              </a:rPr>
              <a:t>Aut</a:t>
            </a:r>
            <a:r>
              <a:rPr lang="ro-RO" altLang="ro-RO" sz="1400" b="1" dirty="0">
                <a:solidFill>
                  <a:srgbClr val="C00000"/>
                </a:solidFill>
                <a:latin typeface="Times New Roman" pitchFamily="18" charset="0"/>
                <a:cs typeface="Times New Roman" pitchFamily="18" charset="0"/>
              </a:rPr>
              <a:t>h</a:t>
            </a:r>
            <a:r>
              <a:rPr lang="en-US" altLang="ro-RO" sz="1400" b="1" dirty="0">
                <a:solidFill>
                  <a:srgbClr val="C00000"/>
                </a:solidFill>
                <a:latin typeface="Times New Roman" pitchFamily="18" charset="0"/>
                <a:cs typeface="Times New Roman" pitchFamily="18" charset="0"/>
              </a:rPr>
              <a:t>or</a:t>
            </a:r>
            <a:r>
              <a:rPr lang="ro-RO" altLang="ro-RO" sz="1400" b="1" dirty="0">
                <a:solidFill>
                  <a:srgbClr val="C00000"/>
                </a:solidFill>
                <a:latin typeface="Times New Roman" pitchFamily="18" charset="0"/>
                <a:cs typeface="Times New Roman" pitchFamily="18" charset="0"/>
              </a:rPr>
              <a:t>s</a:t>
            </a:r>
            <a:r>
              <a:rPr lang="en-US" altLang="ro-RO" sz="1400" b="1" dirty="0">
                <a:solidFill>
                  <a:srgbClr val="C00000"/>
                </a:solidFill>
                <a:latin typeface="Times New Roman" pitchFamily="18" charset="0"/>
                <a:cs typeface="Times New Roman" pitchFamily="18" charset="0"/>
              </a:rPr>
              <a:t>: </a:t>
            </a:r>
            <a:r>
              <a:rPr lang="en-US" altLang="ro-RO" sz="1400" b="1" dirty="0" smtClean="0">
                <a:solidFill>
                  <a:srgbClr val="C00000"/>
                </a:solidFill>
                <a:latin typeface="Times New Roman" pitchFamily="18" charset="0"/>
                <a:cs typeface="Times New Roman" pitchFamily="18" charset="0"/>
              </a:rPr>
              <a:t>Prof</a:t>
            </a:r>
            <a:r>
              <a:rPr lang="en-US" altLang="ro-RO" sz="1400" b="1" dirty="0">
                <a:solidFill>
                  <a:srgbClr val="C00000"/>
                </a:solidFill>
                <a:latin typeface="Times New Roman" pitchFamily="18" charset="0"/>
                <a:cs typeface="Times New Roman" pitchFamily="18" charset="0"/>
              </a:rPr>
              <a:t>.</a:t>
            </a:r>
            <a:r>
              <a:rPr lang="ro-RO" altLang="ro-RO" sz="1400" b="1" dirty="0">
                <a:solidFill>
                  <a:srgbClr val="C00000"/>
                </a:solidFill>
                <a:latin typeface="Times New Roman" pitchFamily="18" charset="0"/>
                <a:cs typeface="Times New Roman" pitchFamily="18" charset="0"/>
              </a:rPr>
              <a:t> </a:t>
            </a:r>
            <a:r>
              <a:rPr lang="ro-RO" altLang="ro-RO" sz="1400" b="1" dirty="0" smtClean="0">
                <a:solidFill>
                  <a:srgbClr val="C00000"/>
                </a:solidFill>
                <a:latin typeface="Times New Roman" pitchFamily="18" charset="0"/>
                <a:cs typeface="Times New Roman" pitchFamily="18" charset="0"/>
              </a:rPr>
              <a:t>D</a:t>
            </a:r>
            <a:r>
              <a:rPr lang="en-US" altLang="ro-RO" sz="1400" b="1" dirty="0" smtClean="0">
                <a:solidFill>
                  <a:srgbClr val="C00000"/>
                </a:solidFill>
                <a:latin typeface="Times New Roman" pitchFamily="18" charset="0"/>
                <a:cs typeface="Times New Roman" pitchFamily="18" charset="0"/>
              </a:rPr>
              <a:t>r.</a:t>
            </a:r>
            <a:r>
              <a:rPr lang="ro-RO" altLang="ro-RO" sz="1400" b="1" dirty="0" smtClean="0">
                <a:solidFill>
                  <a:srgbClr val="C00000"/>
                </a:solidFill>
                <a:latin typeface="Times New Roman" pitchFamily="18" charset="0"/>
                <a:cs typeface="Times New Roman" pitchFamily="18" charset="0"/>
              </a:rPr>
              <a:t> </a:t>
            </a:r>
            <a:r>
              <a:rPr lang="en-US" altLang="ro-RO" sz="1400" b="1" dirty="0">
                <a:solidFill>
                  <a:srgbClr val="C00000"/>
                </a:solidFill>
                <a:latin typeface="Times New Roman" pitchFamily="18" charset="0"/>
                <a:cs typeface="Times New Roman" pitchFamily="18" charset="0"/>
              </a:rPr>
              <a:t>NORINA CONSUELA FORNA,</a:t>
            </a:r>
            <a:r>
              <a:rPr lang="ro-RO" altLang="ro-RO" sz="1400" b="1" dirty="0">
                <a:solidFill>
                  <a:srgbClr val="C00000"/>
                </a:solidFill>
                <a:latin typeface="Times New Roman" pitchFamily="18" charset="0"/>
                <a:cs typeface="Times New Roman" pitchFamily="18" charset="0"/>
              </a:rPr>
              <a:t> </a:t>
            </a:r>
            <a:r>
              <a:rPr lang="en-US" altLang="ro-RO" sz="1400" b="1" dirty="0" smtClean="0">
                <a:solidFill>
                  <a:srgbClr val="C00000"/>
                </a:solidFill>
                <a:latin typeface="Times New Roman" pitchFamily="18" charset="0"/>
                <a:cs typeface="Times New Roman" pitchFamily="18" charset="0"/>
              </a:rPr>
              <a:t>Prof</a:t>
            </a:r>
            <a:r>
              <a:rPr lang="en-US" altLang="ro-RO" sz="1400" b="1" dirty="0">
                <a:solidFill>
                  <a:srgbClr val="C00000"/>
                </a:solidFill>
                <a:latin typeface="Times New Roman" pitchFamily="18" charset="0"/>
                <a:cs typeface="Times New Roman" pitchFamily="18" charset="0"/>
              </a:rPr>
              <a:t>.</a:t>
            </a:r>
            <a:r>
              <a:rPr lang="ro-RO" altLang="ro-RO" sz="1400" b="1" dirty="0">
                <a:solidFill>
                  <a:srgbClr val="C00000"/>
                </a:solidFill>
                <a:latin typeface="Times New Roman" pitchFamily="18" charset="0"/>
                <a:cs typeface="Times New Roman" pitchFamily="18" charset="0"/>
              </a:rPr>
              <a:t> </a:t>
            </a:r>
            <a:r>
              <a:rPr lang="en-US" altLang="ro-RO" sz="1400" b="1" dirty="0" smtClean="0">
                <a:solidFill>
                  <a:srgbClr val="C00000"/>
                </a:solidFill>
                <a:latin typeface="Times New Roman" pitchFamily="18" charset="0"/>
                <a:cs typeface="Times New Roman" pitchFamily="18" charset="0"/>
              </a:rPr>
              <a:t>Dr.</a:t>
            </a:r>
            <a:r>
              <a:rPr lang="ro-RO" altLang="ro-RO" sz="1400" b="1" dirty="0" smtClean="0">
                <a:solidFill>
                  <a:srgbClr val="C00000"/>
                </a:solidFill>
                <a:latin typeface="Times New Roman" pitchFamily="18" charset="0"/>
                <a:cs typeface="Times New Roman" pitchFamily="18" charset="0"/>
              </a:rPr>
              <a:t> </a:t>
            </a:r>
            <a:r>
              <a:rPr lang="ro-RO" altLang="ro-RO" sz="1400" b="1" dirty="0">
                <a:solidFill>
                  <a:srgbClr val="C00000"/>
                </a:solidFill>
                <a:latin typeface="Times New Roman" pitchFamily="18" charset="0"/>
                <a:cs typeface="Times New Roman" pitchFamily="18" charset="0"/>
              </a:rPr>
              <a:t>CONSTANTIN MARIN ANTOHI</a:t>
            </a:r>
            <a:endParaRPr lang="en-US" altLang="ro-RO" sz="1400" b="1" dirty="0">
              <a:solidFill>
                <a:srgbClr val="C00000"/>
              </a:solidFill>
              <a:latin typeface="Times New Roman" pitchFamily="18" charset="0"/>
              <a:cs typeface="Times New Roman" pitchFamily="18" charset="0"/>
            </a:endParaRPr>
          </a:p>
          <a:p>
            <a:pPr algn="ctr"/>
            <a:endParaRPr lang="en-US" sz="1400" dirty="0">
              <a:solidFill>
                <a:schemeClr val="accent1">
                  <a:lumMod val="50000"/>
                </a:schemeClr>
              </a:solidFill>
            </a:endParaRPr>
          </a:p>
        </p:txBody>
      </p:sp>
      <p:sp>
        <p:nvSpPr>
          <p:cNvPr id="15" name="Substituent text 2">
            <a:extLst>
              <a:ext uri="{FF2B5EF4-FFF2-40B4-BE49-F238E27FC236}">
                <a16:creationId xmlns="" xmlns:a16="http://schemas.microsoft.com/office/drawing/2014/main" id="{FB0E6855-351C-4C19-9D1D-599223FB69C3}"/>
              </a:ext>
            </a:extLst>
          </p:cNvPr>
          <p:cNvSpPr txBox="1">
            <a:spLocks/>
          </p:cNvSpPr>
          <p:nvPr/>
        </p:nvSpPr>
        <p:spPr>
          <a:xfrm>
            <a:off x="384072" y="1776720"/>
            <a:ext cx="2547136" cy="44792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cap="none" dirty="0">
                <a:solidFill>
                  <a:schemeClr val="tx1"/>
                </a:solidFill>
              </a:rPr>
              <a:t>Introduction</a:t>
            </a:r>
          </a:p>
        </p:txBody>
      </p:sp>
      <p:sp>
        <p:nvSpPr>
          <p:cNvPr id="17" name="Substituent text 5">
            <a:extLst>
              <a:ext uri="{FF2B5EF4-FFF2-40B4-BE49-F238E27FC236}">
                <a16:creationId xmlns="" xmlns:a16="http://schemas.microsoft.com/office/drawing/2014/main" id="{0D015FD6-D1B0-4233-BB15-8317F273D09A}"/>
              </a:ext>
            </a:extLst>
          </p:cNvPr>
          <p:cNvSpPr txBox="1">
            <a:spLocks/>
          </p:cNvSpPr>
          <p:nvPr/>
        </p:nvSpPr>
        <p:spPr>
          <a:xfrm>
            <a:off x="81760" y="3590924"/>
            <a:ext cx="4581939" cy="523875"/>
          </a:xfrm>
          <a:prstGeom prst="rect">
            <a:avLst/>
          </a:prstGeom>
        </p:spPr>
        <p:txBody>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sz="1400" b="1" i="1" dirty="0">
                <a:solidFill>
                  <a:srgbClr val="C00000"/>
                </a:solidFill>
                <a:latin typeface="Castellar" pitchFamily="18" charset="0"/>
              </a:rPr>
              <a:t>Motivation and Description of Work</a:t>
            </a:r>
          </a:p>
        </p:txBody>
      </p:sp>
      <p:sp>
        <p:nvSpPr>
          <p:cNvPr id="21" name="Substituent text 2">
            <a:extLst>
              <a:ext uri="{FF2B5EF4-FFF2-40B4-BE49-F238E27FC236}">
                <a16:creationId xmlns="" xmlns:a16="http://schemas.microsoft.com/office/drawing/2014/main" id="{BF7A37A3-50B2-49FC-920B-C3FF90711F1E}"/>
              </a:ext>
            </a:extLst>
          </p:cNvPr>
          <p:cNvSpPr txBox="1">
            <a:spLocks/>
          </p:cNvSpPr>
          <p:nvPr/>
        </p:nvSpPr>
        <p:spPr>
          <a:xfrm>
            <a:off x="5625960" y="1811565"/>
            <a:ext cx="2547136" cy="44792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cap="none" dirty="0">
                <a:solidFill>
                  <a:schemeClr val="tx1"/>
                </a:solidFill>
              </a:rPr>
              <a:t>Results</a:t>
            </a:r>
          </a:p>
        </p:txBody>
      </p:sp>
      <p:sp>
        <p:nvSpPr>
          <p:cNvPr id="25" name="Substituent text 2">
            <a:extLst>
              <a:ext uri="{FF2B5EF4-FFF2-40B4-BE49-F238E27FC236}">
                <a16:creationId xmlns="" xmlns:a16="http://schemas.microsoft.com/office/drawing/2014/main" id="{56B00CBA-933D-424B-890B-F85D8D4EB6B6}"/>
              </a:ext>
            </a:extLst>
          </p:cNvPr>
          <p:cNvSpPr txBox="1">
            <a:spLocks/>
          </p:cNvSpPr>
          <p:nvPr/>
        </p:nvSpPr>
        <p:spPr>
          <a:xfrm>
            <a:off x="9403493" y="1825852"/>
            <a:ext cx="2217934" cy="44792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cap="none" dirty="0">
                <a:solidFill>
                  <a:schemeClr val="tx1"/>
                </a:solidFill>
              </a:rPr>
              <a:t>Conclusions</a:t>
            </a:r>
          </a:p>
        </p:txBody>
      </p:sp>
      <p:sp>
        <p:nvSpPr>
          <p:cNvPr id="31" name="Substituent text 2">
            <a:extLst>
              <a:ext uri="{FF2B5EF4-FFF2-40B4-BE49-F238E27FC236}">
                <a16:creationId xmlns="" xmlns:a16="http://schemas.microsoft.com/office/drawing/2014/main" id="{86639826-E1D8-43D9-B7D3-811090F20730}"/>
              </a:ext>
            </a:extLst>
          </p:cNvPr>
          <p:cNvSpPr txBox="1">
            <a:spLocks/>
          </p:cNvSpPr>
          <p:nvPr/>
        </p:nvSpPr>
        <p:spPr>
          <a:xfrm>
            <a:off x="264935" y="6413873"/>
            <a:ext cx="11356491" cy="44792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400" cap="none" dirty="0">
                <a:solidFill>
                  <a:schemeClr val="tx2">
                    <a:lumMod val="10000"/>
                    <a:lumOff val="90000"/>
                  </a:schemeClr>
                </a:solidFill>
              </a:rPr>
              <a:t>Targul </a:t>
            </a:r>
            <a:r>
              <a:rPr lang="ro-RO" sz="1400" cap="none" dirty="0">
                <a:solidFill>
                  <a:schemeClr val="tx2">
                    <a:lumMod val="10000"/>
                    <a:lumOff val="90000"/>
                  </a:schemeClr>
                </a:solidFill>
              </a:rPr>
              <a:t>International</a:t>
            </a:r>
            <a:r>
              <a:rPr lang="fr-FR" sz="1400" cap="none" dirty="0">
                <a:solidFill>
                  <a:schemeClr val="tx2">
                    <a:lumMod val="10000"/>
                    <a:lumOff val="90000"/>
                  </a:schemeClr>
                </a:solidFill>
              </a:rPr>
              <a:t> de </a:t>
            </a:r>
            <a:r>
              <a:rPr lang="ro-RO" sz="1400" cap="none" dirty="0">
                <a:solidFill>
                  <a:schemeClr val="tx2">
                    <a:lumMod val="10000"/>
                    <a:lumOff val="90000"/>
                  </a:schemeClr>
                </a:solidFill>
              </a:rPr>
              <a:t>Invent</a:t>
            </a:r>
            <a:r>
              <a:rPr lang="fr-FR" sz="1400" cap="none" dirty="0">
                <a:solidFill>
                  <a:schemeClr val="tx2">
                    <a:lumMod val="10000"/>
                    <a:lumOff val="90000"/>
                  </a:schemeClr>
                </a:solidFill>
              </a:rPr>
              <a:t>ii si </a:t>
            </a:r>
            <a:r>
              <a:rPr lang="fr-FR" sz="1400" cap="none" dirty="0" err="1">
                <a:solidFill>
                  <a:schemeClr val="tx2">
                    <a:lumMod val="10000"/>
                    <a:lumOff val="90000"/>
                  </a:schemeClr>
                </a:solidFill>
              </a:rPr>
              <a:t>Idei</a:t>
            </a:r>
            <a:r>
              <a:rPr lang="fr-FR" sz="1400" cap="none" dirty="0">
                <a:solidFill>
                  <a:schemeClr val="tx2">
                    <a:lumMod val="10000"/>
                    <a:lumOff val="90000"/>
                  </a:schemeClr>
                </a:solidFill>
              </a:rPr>
              <a:t> Practice </a:t>
            </a:r>
            <a:r>
              <a:rPr lang="fr-FR" sz="1400" cap="none" dirty="0" err="1">
                <a:solidFill>
                  <a:schemeClr val="tx2">
                    <a:lumMod val="10000"/>
                    <a:lumOff val="90000"/>
                  </a:schemeClr>
                </a:solidFill>
              </a:rPr>
              <a:t>Invent</a:t>
            </a:r>
            <a:r>
              <a:rPr lang="fr-FR" sz="1400" cap="none" dirty="0">
                <a:solidFill>
                  <a:schemeClr val="tx2">
                    <a:lumMod val="10000"/>
                    <a:lumOff val="90000"/>
                  </a:schemeClr>
                </a:solidFill>
              </a:rPr>
              <a:t> – Invest Constantin-Marin </a:t>
            </a:r>
            <a:r>
              <a:rPr lang="fr-FR" sz="1400" cap="none" dirty="0" err="1">
                <a:solidFill>
                  <a:schemeClr val="tx2">
                    <a:lumMod val="10000"/>
                    <a:lumOff val="90000"/>
                  </a:schemeClr>
                </a:solidFill>
              </a:rPr>
              <a:t>Antohi</a:t>
            </a:r>
            <a:r>
              <a:rPr lang="fr-FR" sz="1400" cap="none" dirty="0">
                <a:solidFill>
                  <a:schemeClr val="tx2">
                    <a:lumMod val="10000"/>
                    <a:lumOff val="90000"/>
                  </a:schemeClr>
                </a:solidFill>
              </a:rPr>
              <a:t>, </a:t>
            </a:r>
            <a:r>
              <a:rPr lang="fr-FR" sz="1400" cap="none" dirty="0" err="1">
                <a:solidFill>
                  <a:schemeClr val="tx2">
                    <a:lumMod val="10000"/>
                    <a:lumOff val="90000"/>
                  </a:schemeClr>
                </a:solidFill>
              </a:rPr>
              <a:t>editia</a:t>
            </a:r>
            <a:r>
              <a:rPr lang="fr-FR" sz="1400" cap="none" dirty="0">
                <a:solidFill>
                  <a:schemeClr val="tx2">
                    <a:lumMod val="10000"/>
                    <a:lumOff val="90000"/>
                  </a:schemeClr>
                </a:solidFill>
              </a:rPr>
              <a:t> 12- a, Iasi, Romania</a:t>
            </a:r>
            <a:endParaRPr lang="en-US" sz="1400" cap="none" dirty="0">
              <a:solidFill>
                <a:schemeClr val="tx2">
                  <a:lumMod val="10000"/>
                  <a:lumOff val="90000"/>
                </a:schemeClr>
              </a:solidFill>
            </a:endParaRPr>
          </a:p>
        </p:txBody>
      </p:sp>
      <p:sp>
        <p:nvSpPr>
          <p:cNvPr id="20" name="Substituent text 1">
            <a:extLst>
              <a:ext uri="{FF2B5EF4-FFF2-40B4-BE49-F238E27FC236}">
                <a16:creationId xmlns="" xmlns:a16="http://schemas.microsoft.com/office/drawing/2014/main" id="{E46E371A-4E7C-4190-A7D6-B5CBF31DDC28}"/>
              </a:ext>
            </a:extLst>
          </p:cNvPr>
          <p:cNvSpPr txBox="1">
            <a:spLocks/>
          </p:cNvSpPr>
          <p:nvPr/>
        </p:nvSpPr>
        <p:spPr>
          <a:xfrm>
            <a:off x="157162" y="4114800"/>
            <a:ext cx="4588798" cy="1285103"/>
          </a:xfrm>
          <a:prstGeom prst="rect">
            <a:avLst/>
          </a:prstGeom>
        </p:spPr>
        <p:txBody>
          <a:bodyPr vert="horz" lIns="91440" tIns="45720" rIns="91440" bIns="45720" rtlCol="0" anchor="ctr"/>
          <a:lstStyle>
            <a:defPPr>
              <a:defRPr lang="en-US"/>
            </a:defPPr>
            <a:lvl1pPr marL="0" algn="r" defTabSz="914400" rtl="0" eaLnBrk="1" latinLnBrk="0" hangingPunct="1">
              <a:defRPr sz="9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just" defTabSz="4173538" fontAlgn="base">
              <a:spcBef>
                <a:spcPct val="0"/>
              </a:spcBef>
              <a:spcAft>
                <a:spcPct val="0"/>
              </a:spcAft>
            </a:pPr>
            <a:r>
              <a:rPr lang="en-US" sz="1400" dirty="0">
                <a:solidFill>
                  <a:srgbClr val="C00000"/>
                </a:solidFill>
                <a:latin typeface="Arial" charset="0"/>
              </a:rPr>
              <a:t>The air disinfection installation in reverse current is made up of 2 UV-C radiation generators set up at a R/2 distance from the top of a </a:t>
            </a:r>
            <a:r>
              <a:rPr lang="en-US" sz="1400" dirty="0" smtClean="0">
                <a:solidFill>
                  <a:srgbClr val="C00000"/>
                </a:solidFill>
                <a:latin typeface="Arial" charset="0"/>
              </a:rPr>
              <a:t>semi-cylindrical </a:t>
            </a:r>
            <a:r>
              <a:rPr lang="en-US" sz="1400" dirty="0">
                <a:solidFill>
                  <a:srgbClr val="C00000"/>
                </a:solidFill>
                <a:latin typeface="Arial" charset="0"/>
              </a:rPr>
              <a:t>mirror in order to create a parallel radiation beam. For the protection of the people, a motion sensor is used and a remote controlled switch plug</a:t>
            </a:r>
            <a:r>
              <a:rPr lang="en-US" sz="1400" dirty="0" smtClean="0">
                <a:solidFill>
                  <a:srgbClr val="C00000"/>
                </a:solidFill>
                <a:latin typeface="Arial" charset="0"/>
              </a:rPr>
              <a:t>.</a:t>
            </a:r>
            <a:endParaRPr lang="en-US" sz="1400" b="1" dirty="0">
              <a:solidFill>
                <a:srgbClr val="C00000"/>
              </a:solidFill>
              <a:latin typeface="Arial" charset="0"/>
            </a:endParaRPr>
          </a:p>
        </p:txBody>
      </p:sp>
      <p:sp>
        <p:nvSpPr>
          <p:cNvPr id="2" name="Прямоугольник 1"/>
          <p:cNvSpPr/>
          <p:nvPr/>
        </p:nvSpPr>
        <p:spPr>
          <a:xfrm>
            <a:off x="1302026" y="25352"/>
            <a:ext cx="9799983" cy="1015663"/>
          </a:xfrm>
          <a:prstGeom prst="rect">
            <a:avLst/>
          </a:prstGeom>
        </p:spPr>
        <p:txBody>
          <a:bodyPr wrap="square">
            <a:spAutoFit/>
          </a:bodyPr>
          <a:lstStyle/>
          <a:p>
            <a:pPr algn="ctr"/>
            <a:r>
              <a:rPr lang="en-US" sz="2000" b="1" dirty="0" smtClean="0">
                <a:solidFill>
                  <a:srgbClr val="C00000"/>
                </a:solidFill>
              </a:rPr>
              <a:t>AIR </a:t>
            </a:r>
            <a:r>
              <a:rPr lang="en-US" sz="2000" b="1" dirty="0">
                <a:solidFill>
                  <a:srgbClr val="C00000"/>
                </a:solidFill>
              </a:rPr>
              <a:t>DISINFECTION INSTALLATION IN REVERSE CURRENT</a:t>
            </a:r>
          </a:p>
          <a:p>
            <a:pPr algn="ctr"/>
            <a:r>
              <a:rPr lang="en-US" sz="2000" b="1" dirty="0" smtClean="0">
                <a:solidFill>
                  <a:srgbClr val="C00000"/>
                </a:solidFill>
              </a:rPr>
              <a:t>OSIM </a:t>
            </a:r>
            <a:r>
              <a:rPr lang="en-US" sz="2000" b="1" dirty="0">
                <a:solidFill>
                  <a:srgbClr val="C00000"/>
                </a:solidFill>
              </a:rPr>
              <a:t>REGISTRATION FILE NO. A 00649/10.09.2012</a:t>
            </a:r>
          </a:p>
          <a:p>
            <a:pPr algn="ctr"/>
            <a:r>
              <a:rPr lang="en-US" sz="2000" b="1" dirty="0" smtClean="0">
                <a:solidFill>
                  <a:srgbClr val="C00000"/>
                </a:solidFill>
              </a:rPr>
              <a:t>    </a:t>
            </a:r>
            <a:endParaRPr lang="en-US" sz="2000" b="1" dirty="0" smtClean="0">
              <a:solidFill>
                <a:srgbClr val="C00000"/>
              </a:solidFill>
            </a:endParaRPr>
          </a:p>
        </p:txBody>
      </p:sp>
      <p:sp>
        <p:nvSpPr>
          <p:cNvPr id="3" name="TextBox 2"/>
          <p:cNvSpPr txBox="1"/>
          <p:nvPr/>
        </p:nvSpPr>
        <p:spPr>
          <a:xfrm>
            <a:off x="81760" y="2178021"/>
            <a:ext cx="4581939" cy="1077218"/>
          </a:xfrm>
          <a:prstGeom prst="rect">
            <a:avLst/>
          </a:prstGeom>
          <a:noFill/>
        </p:spPr>
        <p:txBody>
          <a:bodyPr wrap="square" rtlCol="0">
            <a:spAutoFit/>
          </a:bodyPr>
          <a:lstStyle/>
          <a:p>
            <a:pPr algn="just"/>
            <a:r>
              <a:rPr lang="en-GB" sz="1200" b="1" i="1" dirty="0" smtClean="0">
                <a:solidFill>
                  <a:srgbClr val="C00000"/>
                </a:solidFill>
                <a:effectLst>
                  <a:outerShdw blurRad="38100" dist="38100" dir="2700000" algn="tl">
                    <a:srgbClr val="000000">
                      <a:alpha val="43137"/>
                    </a:srgbClr>
                  </a:outerShdw>
                </a:effectLst>
              </a:rPr>
              <a:t>PURPOSE:</a:t>
            </a:r>
            <a:endParaRPr lang="ro-RO" sz="1200" dirty="0">
              <a:solidFill>
                <a:srgbClr val="C00000"/>
              </a:solidFill>
              <a:effectLst>
                <a:outerShdw blurRad="38100" dist="38100" dir="2700000" algn="tl">
                  <a:srgbClr val="000000">
                    <a:alpha val="43137"/>
                  </a:srgbClr>
                </a:outerShdw>
              </a:effectLst>
            </a:endParaRPr>
          </a:p>
          <a:p>
            <a:pPr algn="just"/>
            <a:r>
              <a:rPr lang="en-GB" altLang="ro-RO" sz="1300" dirty="0" smtClean="0">
                <a:latin typeface="Arial" pitchFamily="34" charset="0"/>
                <a:cs typeface="Arial" pitchFamily="34" charset="0"/>
              </a:rPr>
              <a:t>It </a:t>
            </a:r>
            <a:r>
              <a:rPr lang="en-GB" altLang="ro-RO" sz="1300" dirty="0">
                <a:latin typeface="Arial" pitchFamily="34" charset="0"/>
                <a:cs typeface="Arial" pitchFamily="34" charset="0"/>
              </a:rPr>
              <a:t>refers to an installation for the air disinfection from rooms where human activities are performed, food storages and especially medical units, libraries, archives, etc. </a:t>
            </a:r>
            <a:r>
              <a:rPr lang="en-US" altLang="ro-RO" sz="1300" dirty="0">
                <a:latin typeface="Arial" pitchFamily="34" charset="0"/>
                <a:cs typeface="Arial" pitchFamily="34" charset="0"/>
              </a:rPr>
              <a:t>using the C type ultraviolet radiation. </a:t>
            </a:r>
            <a:endParaRPr lang="ro-RO" altLang="ro-RO" sz="1300" dirty="0">
              <a:latin typeface="Arial" pitchFamily="34" charset="0"/>
              <a:cs typeface="Arial" pitchFamily="34" charset="0"/>
            </a:endParaRPr>
          </a:p>
        </p:txBody>
      </p:sp>
      <p:sp>
        <p:nvSpPr>
          <p:cNvPr id="10" name="TextBox 9"/>
          <p:cNvSpPr txBox="1"/>
          <p:nvPr/>
        </p:nvSpPr>
        <p:spPr>
          <a:xfrm>
            <a:off x="9644865" y="2215697"/>
            <a:ext cx="2342348" cy="761747"/>
          </a:xfrm>
          <a:prstGeom prst="rect">
            <a:avLst/>
          </a:prstGeom>
          <a:noFill/>
        </p:spPr>
        <p:txBody>
          <a:bodyPr wrap="square" rtlCol="0">
            <a:spAutoFit/>
          </a:bodyPr>
          <a:lstStyle/>
          <a:p>
            <a:pPr algn="just"/>
            <a:endParaRPr lang="en-US" sz="1050" b="1" dirty="0" smtClean="0">
              <a:solidFill>
                <a:schemeClr val="accent4">
                  <a:lumMod val="75000"/>
                </a:schemeClr>
              </a:solidFill>
            </a:endParaRPr>
          </a:p>
          <a:p>
            <a:pPr algn="just"/>
            <a:endParaRPr lang="en-US" sz="1050" b="1" dirty="0" smtClean="0">
              <a:solidFill>
                <a:schemeClr val="accent4">
                  <a:lumMod val="75000"/>
                </a:schemeClr>
              </a:solidFill>
            </a:endParaRPr>
          </a:p>
          <a:p>
            <a:pPr algn="just"/>
            <a:endParaRPr lang="en-US" sz="1050" b="1" dirty="0" smtClean="0">
              <a:solidFill>
                <a:schemeClr val="accent4">
                  <a:lumMod val="75000"/>
                </a:schemeClr>
              </a:solidFill>
            </a:endParaRPr>
          </a:p>
          <a:p>
            <a:pPr algn="just"/>
            <a:endParaRPr lang="en-US" sz="1050" b="1" dirty="0" smtClean="0">
              <a:solidFill>
                <a:schemeClr val="accent4">
                  <a:lumMod val="75000"/>
                </a:schemeClr>
              </a:solidFill>
            </a:endParaRPr>
          </a:p>
        </p:txBody>
      </p:sp>
      <p:sp>
        <p:nvSpPr>
          <p:cNvPr id="1028" name="Rectangle 4"/>
          <p:cNvSpPr>
            <a:spLocks noChangeArrowheads="1"/>
          </p:cNvSpPr>
          <p:nvPr/>
        </p:nvSpPr>
        <p:spPr bwMode="auto">
          <a:xfrm>
            <a:off x="4772025" y="2391533"/>
            <a:ext cx="4446116"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lang="en-US" sz="1100" b="1" dirty="0">
                <a:solidFill>
                  <a:srgbClr val="0070C0"/>
                </a:solidFill>
                <a:latin typeface="Arial" pitchFamily="34" charset="0"/>
                <a:ea typeface="Calibri" pitchFamily="34" charset="0"/>
                <a:cs typeface="Times New Roman" pitchFamily="18" charset="0"/>
              </a:rPr>
              <a:t>In order to reduce the time allocated for the disinfection of the room, the air collection is done from different directions through the rotation of the installation horizontally due to an electric diagram proposed in a usage variant.</a:t>
            </a:r>
          </a:p>
        </p:txBody>
      </p:sp>
      <p:pic>
        <p:nvPicPr>
          <p:cNvPr id="22" name="Picture 4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67237" y="395417"/>
            <a:ext cx="1978399" cy="855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46" descr="C:\Users\ROXANA\Desktop\inventica Sevastopol\antohi\IMG_641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68454" y="3191752"/>
            <a:ext cx="1743075" cy="1306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Picture 55" descr="C:\Users\ROXANA\Desktop\inventica Sevastopol\antohi\IMG_6414.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87833" y="3188575"/>
            <a:ext cx="1907245" cy="1309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Picture 56" descr="C:\Users\ROXANA\Desktop\inventica Sevastopol\antohi\IMG_6413.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55537" y="4596714"/>
            <a:ext cx="1798088" cy="1332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700837" y="2192756"/>
            <a:ext cx="1871663" cy="296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Rectangle 15"/>
          <p:cNvSpPr/>
          <p:nvPr/>
        </p:nvSpPr>
        <p:spPr>
          <a:xfrm>
            <a:off x="9218140" y="2452476"/>
            <a:ext cx="2627495" cy="2970044"/>
          </a:xfrm>
          <a:prstGeom prst="rect">
            <a:avLst/>
          </a:prstGeom>
        </p:spPr>
        <p:txBody>
          <a:bodyPr wrap="square">
            <a:spAutoFit/>
          </a:bodyPr>
          <a:lstStyle/>
          <a:p>
            <a:pPr marL="171450" indent="-171450" algn="just">
              <a:buFont typeface="Arial" pitchFamily="34" charset="0"/>
              <a:buChar char="•"/>
            </a:pPr>
            <a:r>
              <a:rPr lang="en-US" sz="1100" dirty="0"/>
              <a:t>The effect of the use of the reverse current solution is the increase of the efficiency of the disinfection; </a:t>
            </a:r>
          </a:p>
          <a:p>
            <a:pPr marL="171450" indent="-171450" algn="just">
              <a:buFont typeface="Arial" pitchFamily="34" charset="0"/>
              <a:buChar char="•"/>
            </a:pPr>
            <a:r>
              <a:rPr lang="en-US" sz="1100" dirty="0"/>
              <a:t>It creates a double UV protection through the motion sensor and the remote controlled switch plug; </a:t>
            </a:r>
          </a:p>
          <a:p>
            <a:pPr marL="171450" indent="-171450" algn="just">
              <a:buFont typeface="Arial" pitchFamily="34" charset="0"/>
              <a:buChar char="•"/>
            </a:pPr>
            <a:r>
              <a:rPr lang="en-US" sz="1100" dirty="0"/>
              <a:t>Reduction of the functioning duration of the installation for attaining the desired air disinfection degree;</a:t>
            </a:r>
          </a:p>
          <a:p>
            <a:pPr marL="171450" indent="-171450" algn="just">
              <a:buFont typeface="Arial" pitchFamily="34" charset="0"/>
              <a:buChar char="•"/>
            </a:pPr>
            <a:r>
              <a:rPr lang="en-US" sz="1100" dirty="0"/>
              <a:t> It creates a rapid protection against several infections of the personnel that performs its activity or the public present in different locations;</a:t>
            </a:r>
          </a:p>
          <a:p>
            <a:pPr marL="171450" indent="-171450" algn="just">
              <a:buFont typeface="Arial" pitchFamily="34" charset="0"/>
              <a:buChar char="•"/>
            </a:pPr>
            <a:r>
              <a:rPr lang="en-US" sz="1100" dirty="0"/>
              <a:t> It keeps functioning even if there is no voltage in the 220V electric network. </a:t>
            </a:r>
          </a:p>
        </p:txBody>
      </p:sp>
      <p:sp>
        <p:nvSpPr>
          <p:cNvPr id="30" name="Rectangle 29"/>
          <p:cNvSpPr/>
          <p:nvPr/>
        </p:nvSpPr>
        <p:spPr>
          <a:xfrm>
            <a:off x="9403493" y="5542736"/>
            <a:ext cx="1776949" cy="307777"/>
          </a:xfrm>
          <a:prstGeom prst="rect">
            <a:avLst/>
          </a:prstGeom>
        </p:spPr>
        <p:txBody>
          <a:bodyPr wrap="square">
            <a:spAutoFit/>
          </a:bodyPr>
          <a:lstStyle/>
          <a:p>
            <a:r>
              <a:rPr lang="en-US" sz="1400" b="1" i="1" dirty="0">
                <a:solidFill>
                  <a:srgbClr val="C00000"/>
                </a:solidFill>
              </a:rPr>
              <a:t>STAGE</a:t>
            </a:r>
            <a:r>
              <a:rPr lang="en-US" sz="1200" dirty="0">
                <a:solidFill>
                  <a:srgbClr val="C00000"/>
                </a:solidFill>
              </a:rPr>
              <a:t>:  Prototype</a:t>
            </a:r>
          </a:p>
        </p:txBody>
      </p:sp>
    </p:spTree>
    <p:extLst>
      <p:ext uri="{BB962C8B-B14F-4D97-AF65-F5344CB8AC3E}">
        <p14:creationId xmlns:p14="http://schemas.microsoft.com/office/powerpoint/2010/main" val="1988514133"/>
      </p:ext>
    </p:extLst>
  </p:cSld>
  <p:clrMapOvr>
    <a:masterClrMapping/>
  </p:clrMapOvr>
</p:sld>
</file>

<file path=ppt/theme/theme1.xml><?xml version="1.0" encoding="utf-8"?>
<a:theme xmlns:a="http://schemas.openxmlformats.org/drawingml/2006/main" name="RetrospectVTI">
  <a:themeElements>
    <a:clrScheme name="">
      <a:dk1>
        <a:srgbClr val="000000"/>
      </a:dk1>
      <a:lt1>
        <a:srgbClr val="FFFFFF"/>
      </a:lt1>
      <a:dk2>
        <a:srgbClr val="243541"/>
      </a:dk2>
      <a:lt2>
        <a:srgbClr val="E2E5E8"/>
      </a:lt2>
      <a:accent1>
        <a:srgbClr val="E88B33"/>
      </a:accent1>
      <a:accent2>
        <a:srgbClr val="AEA33A"/>
      </a:accent2>
      <a:accent3>
        <a:srgbClr val="8CAB4A"/>
      </a:accent3>
      <a:accent4>
        <a:srgbClr val="57B636"/>
      </a:accent4>
      <a:accent5>
        <a:srgbClr val="2EBA43"/>
      </a:accent5>
      <a:accent6>
        <a:srgbClr val="33B67D"/>
      </a:accent6>
      <a:hlink>
        <a:srgbClr val="5F84A8"/>
      </a:hlink>
      <a:folHlink>
        <a:srgbClr val="7F7F7F"/>
      </a:folHlink>
    </a:clrScheme>
    <a:fontScheme name="Retrospect">
      <a:majorFont>
        <a:latin typeface="Georgia Pro Cond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Speak Pro"/>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VTI" id="{ABE3C30C-0FC0-4450-828E-52DE70F1BCCB}" vid="{A6E2497D-935A-4CFD-B9FD-6DCB15FA68B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31F006B4-A9E1-4F39-85C8-FB836F919348}">
  <ds:schemaRefs>
    <ds:schemaRef ds:uri="http://schemas.microsoft.com/sharepoint/v3/contenttype/forms"/>
  </ds:schemaRefs>
</ds:datastoreItem>
</file>

<file path=customXml/itemProps2.xml><?xml version="1.0" encoding="utf-8"?>
<ds:datastoreItem xmlns:ds="http://schemas.openxmlformats.org/officeDocument/2006/customXml" ds:itemID="{16377351-63A1-4C2E-8C9A-66CDD70F16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F3CD65D-61A5-43C9-A837-6EC73C7DA8AB}">
  <ds:schemaRefs>
    <ds:schemaRef ds:uri="http://schemas.openxmlformats.org/package/2006/metadata/core-properties"/>
    <ds:schemaRef ds:uri="16c05727-aa75-4e4a-9b5f-8a80a1165891"/>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71af3243-3dd4-4a8d-8c0d-dd76da1f02a5"/>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{9E98C9B7-1F63-4F38-9F44-6436DE32F7CE}tf11437505_win32</Template>
  <TotalTime>549</TotalTime>
  <Words>295</Words>
  <Application>Microsoft Office PowerPoint</Application>
  <PresentationFormat>Custom</PresentationFormat>
  <Paragraphs>21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RetrospectVTI</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AGHION Cristian</dc:creator>
  <cp:lastModifiedBy>User</cp:lastModifiedBy>
  <cp:revision>40</cp:revision>
  <dcterms:created xsi:type="dcterms:W3CDTF">2020-11-16T10:44:30Z</dcterms:created>
  <dcterms:modified xsi:type="dcterms:W3CDTF">2021-12-09T14:45:59Z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