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1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21">
            <a:extLst>
              <a:ext uri="{FF2B5EF4-FFF2-40B4-BE49-F238E27FC236}">
                <a16:creationId xmlns:a16="http://schemas.microsoft.com/office/drawing/2014/main" id="{3D81E597-3190-4E7B-94AD-F1A73515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998" y="277825"/>
            <a:ext cx="739318" cy="9902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4919C-9E37-4579-B3DE-8566E5C7A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02" y="277825"/>
            <a:ext cx="955707" cy="973405"/>
          </a:xfrm>
          <a:prstGeom prst="rect">
            <a:avLst/>
          </a:prstGeom>
        </p:spPr>
      </p:pic>
      <p:sp>
        <p:nvSpPr>
          <p:cNvPr id="9" name="Substituent text 15">
            <a:extLst>
              <a:ext uri="{FF2B5EF4-FFF2-40B4-BE49-F238E27FC236}">
                <a16:creationId xmlns:a16="http://schemas.microsoft.com/office/drawing/2014/main" id="{9D756AE9-15C0-4A09-999D-53247F5FE3C9}"/>
              </a:ext>
            </a:extLst>
          </p:cNvPr>
          <p:cNvSpPr txBox="1">
            <a:spLocks/>
          </p:cNvSpPr>
          <p:nvPr/>
        </p:nvSpPr>
        <p:spPr>
          <a:xfrm>
            <a:off x="1564318" y="764527"/>
            <a:ext cx="9408482" cy="59823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Dr. P.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Spataru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Al.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Vișnevschi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, Oxana Spînu, Prof. I. Povar</a:t>
            </a:r>
          </a:p>
        </p:txBody>
      </p:sp>
      <p:sp>
        <p:nvSpPr>
          <p:cNvPr id="11" name="Substituent text 16">
            <a:extLst>
              <a:ext uri="{FF2B5EF4-FFF2-40B4-BE49-F238E27FC236}">
                <a16:creationId xmlns:a16="http://schemas.microsoft.com/office/drawing/2014/main" id="{327B4BDA-B29E-47A2-80E1-F89B08545A18}"/>
              </a:ext>
            </a:extLst>
          </p:cNvPr>
          <p:cNvSpPr txBox="1">
            <a:spLocks/>
          </p:cNvSpPr>
          <p:nvPr/>
        </p:nvSpPr>
        <p:spPr>
          <a:xfrm>
            <a:off x="2666581" y="1282434"/>
            <a:ext cx="6553200" cy="63455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Institutul de Chimie, Republica Moldova, spatarupetru@yahoo.com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ubstituent text 2">
            <a:extLst>
              <a:ext uri="{FF2B5EF4-FFF2-40B4-BE49-F238E27FC236}">
                <a16:creationId xmlns:a16="http://schemas.microsoft.com/office/drawing/2014/main" id="{FB0E6855-351C-4C19-9D1D-599223FB69C3}"/>
              </a:ext>
            </a:extLst>
          </p:cNvPr>
          <p:cNvSpPr txBox="1">
            <a:spLocks/>
          </p:cNvSpPr>
          <p:nvPr/>
        </p:nvSpPr>
        <p:spPr>
          <a:xfrm>
            <a:off x="384072" y="1776720"/>
            <a:ext cx="2547136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7" name="Substituent text 5">
            <a:extLst>
              <a:ext uri="{FF2B5EF4-FFF2-40B4-BE49-F238E27FC236}">
                <a16:creationId xmlns:a16="http://schemas.microsoft.com/office/drawing/2014/main" id="{0D015FD6-D1B0-4233-BB15-8317F273D09A}"/>
              </a:ext>
            </a:extLst>
          </p:cNvPr>
          <p:cNvSpPr txBox="1">
            <a:spLocks/>
          </p:cNvSpPr>
          <p:nvPr/>
        </p:nvSpPr>
        <p:spPr>
          <a:xfrm>
            <a:off x="93951" y="5523839"/>
            <a:ext cx="3496292" cy="4479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Motivation and Description of Work</a:t>
            </a:r>
          </a:p>
        </p:txBody>
      </p:sp>
      <p:sp>
        <p:nvSpPr>
          <p:cNvPr id="21" name="Substituent text 2">
            <a:extLst>
              <a:ext uri="{FF2B5EF4-FFF2-40B4-BE49-F238E27FC236}">
                <a16:creationId xmlns:a16="http://schemas.microsoft.com/office/drawing/2014/main" id="{BF7A37A3-50B2-49FC-920B-C3FF90711F1E}"/>
              </a:ext>
            </a:extLst>
          </p:cNvPr>
          <p:cNvSpPr txBox="1">
            <a:spLocks/>
          </p:cNvSpPr>
          <p:nvPr/>
        </p:nvSpPr>
        <p:spPr>
          <a:xfrm>
            <a:off x="5625960" y="1811565"/>
            <a:ext cx="2547136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25" name="Substituent text 2">
            <a:extLst>
              <a:ext uri="{FF2B5EF4-FFF2-40B4-BE49-F238E27FC236}">
                <a16:creationId xmlns:a16="http://schemas.microsoft.com/office/drawing/2014/main" id="{56B00CBA-933D-424B-890B-F85D8D4EB6B6}"/>
              </a:ext>
            </a:extLst>
          </p:cNvPr>
          <p:cNvSpPr txBox="1">
            <a:spLocks/>
          </p:cNvSpPr>
          <p:nvPr/>
        </p:nvSpPr>
        <p:spPr>
          <a:xfrm>
            <a:off x="9644864" y="1811564"/>
            <a:ext cx="2547136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cap="none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1" name="Substituent text 2">
            <a:extLst>
              <a:ext uri="{FF2B5EF4-FFF2-40B4-BE49-F238E27FC236}">
                <a16:creationId xmlns:a16="http://schemas.microsoft.com/office/drawing/2014/main" id="{86639826-E1D8-43D9-B7D3-811090F20730}"/>
              </a:ext>
            </a:extLst>
          </p:cNvPr>
          <p:cNvSpPr txBox="1">
            <a:spLocks/>
          </p:cNvSpPr>
          <p:nvPr/>
        </p:nvSpPr>
        <p:spPr>
          <a:xfrm>
            <a:off x="264935" y="6413873"/>
            <a:ext cx="11356491" cy="447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cap="none" dirty="0">
                <a:solidFill>
                  <a:schemeClr val="bg1"/>
                </a:solidFill>
              </a:rPr>
              <a:t>Targul </a:t>
            </a:r>
            <a:r>
              <a:rPr lang="ro-RO" sz="1400" cap="none" dirty="0">
                <a:solidFill>
                  <a:schemeClr val="bg1"/>
                </a:solidFill>
              </a:rPr>
              <a:t>International</a:t>
            </a:r>
            <a:r>
              <a:rPr lang="fr-FR" sz="1400" cap="none" dirty="0">
                <a:solidFill>
                  <a:schemeClr val="bg1"/>
                </a:solidFill>
              </a:rPr>
              <a:t> de </a:t>
            </a:r>
            <a:r>
              <a:rPr lang="ro-RO" sz="1400" cap="none" dirty="0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ii si </a:t>
            </a:r>
            <a:r>
              <a:rPr lang="fr-FR" sz="1400" cap="none" dirty="0" err="1">
                <a:solidFill>
                  <a:schemeClr val="bg1"/>
                </a:solidFill>
              </a:rPr>
              <a:t>Idei</a:t>
            </a:r>
            <a:r>
              <a:rPr lang="fr-FR" sz="1400" cap="none" dirty="0">
                <a:solidFill>
                  <a:schemeClr val="bg1"/>
                </a:solidFill>
              </a:rPr>
              <a:t> Practice </a:t>
            </a:r>
            <a:r>
              <a:rPr lang="fr-FR" sz="1400" cap="none" dirty="0" err="1">
                <a:solidFill>
                  <a:schemeClr val="bg1"/>
                </a:solidFill>
              </a:rPr>
              <a:t>Invent</a:t>
            </a:r>
            <a:r>
              <a:rPr lang="fr-FR" sz="1400" cap="none" dirty="0">
                <a:solidFill>
                  <a:schemeClr val="bg1"/>
                </a:solidFill>
              </a:rPr>
              <a:t> – Invest Constantin-Marin </a:t>
            </a:r>
            <a:r>
              <a:rPr lang="fr-FR" sz="1400" cap="none" dirty="0" err="1">
                <a:solidFill>
                  <a:schemeClr val="bg1"/>
                </a:solidFill>
              </a:rPr>
              <a:t>Antohi</a:t>
            </a:r>
            <a:r>
              <a:rPr lang="fr-FR" sz="1400" cap="none" dirty="0">
                <a:solidFill>
                  <a:schemeClr val="bg1"/>
                </a:solidFill>
              </a:rPr>
              <a:t>, </a:t>
            </a:r>
            <a:r>
              <a:rPr lang="fr-FR" sz="1400" cap="none" dirty="0" err="1">
                <a:solidFill>
                  <a:schemeClr val="bg1"/>
                </a:solidFill>
              </a:rPr>
              <a:t>editia</a:t>
            </a:r>
            <a:r>
              <a:rPr lang="fr-FR" sz="1400" cap="none" dirty="0">
                <a:solidFill>
                  <a:schemeClr val="bg1"/>
                </a:solidFill>
              </a:rPr>
              <a:t> 12- a, Iasi, Romania</a:t>
            </a:r>
            <a:endParaRPr lang="en-US" sz="1400" cap="none" dirty="0">
              <a:solidFill>
                <a:schemeClr val="bg1"/>
              </a:solidFill>
            </a:endParaRPr>
          </a:p>
        </p:txBody>
      </p:sp>
      <p:sp>
        <p:nvSpPr>
          <p:cNvPr id="20" name="Substituent text 1">
            <a:extLst>
              <a:ext uri="{FF2B5EF4-FFF2-40B4-BE49-F238E27FC236}">
                <a16:creationId xmlns:a16="http://schemas.microsoft.com/office/drawing/2014/main" id="{E46E371A-4E7C-4190-A7D6-B5CBF31DDC28}"/>
              </a:ext>
            </a:extLst>
          </p:cNvPr>
          <p:cNvSpPr txBox="1">
            <a:spLocks/>
          </p:cNvSpPr>
          <p:nvPr/>
        </p:nvSpPr>
        <p:spPr>
          <a:xfrm>
            <a:off x="93950" y="5859591"/>
            <a:ext cx="4557561" cy="53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altLang="en-US" sz="1000" dirty="0">
                <a:solidFill>
                  <a:schemeClr val="accent1">
                    <a:lumMod val="75000"/>
                  </a:schemeClr>
                </a:solidFill>
              </a:rPr>
              <a:t>Scopul prezentei lucrări a constat în ameliorarea indicelor de sustenabilitate a procesului tehnologic la supra-încărcătura de poluanți, cu integrarea reziduurilor de NA.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2026" y="25352"/>
            <a:ext cx="9799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Utilizarea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reziduurilor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nămol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activ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în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etapa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preepurare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apelor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uzate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din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fabricile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procesare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alimentelor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760" y="2140950"/>
            <a:ext cx="4581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O problemă majoră în domeniul epurării apelor uzate menajere este producerea cantităților mari de reziduuri de NA (nămol activ) la stațiile mari și mijlocii. Aceste reziduuri constituie cca. 1 % din volumul apelor tratate. NA este foarte dispers, având o concentrație care nu depășește 0.5 % de substanțe uscate. O altă problemă constă în dereglarea stabilității procesului de epurare la stațiile mici din cauza unor intervenții de tip piston a apelor uzate (AU) în care încărcătura cu  materie organică întrece cu mult concentrațiile maxim admisibile de intrare în Stația de epurare (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SEB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). De regulă, acest tip de ape vine de la întreprinderile de procesare a produselor alimentare. Încercările de laborator atestă o încărcătură majoră și inacceptabilă pentru procesul de epurare biologică, de cca. 3500 mg/L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CCO</a:t>
            </a:r>
            <a:r>
              <a:rPr lang="ro-RO" sz="1000" baseline="-25000" dirty="0" err="1">
                <a:solidFill>
                  <a:schemeClr val="accent1">
                    <a:lumMod val="75000"/>
                  </a:schemeClr>
                </a:solidFill>
              </a:rPr>
              <a:t>Cr</a:t>
            </a:r>
            <a:r>
              <a:rPr lang="ro-RO" sz="10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 în cazul AU provenite de la întreprinderea de procesare a peștelui “Ocean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Fish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” din satul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Măgdăcești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 și  cca. 1700 mg/L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CCO</a:t>
            </a:r>
            <a:r>
              <a:rPr lang="ro-RO" sz="1000" baseline="-25000" dirty="0" err="1">
                <a:solidFill>
                  <a:schemeClr val="accent1">
                    <a:lumMod val="75000"/>
                  </a:schemeClr>
                </a:solidFill>
              </a:rPr>
              <a:t>Cr</a:t>
            </a:r>
            <a:r>
              <a:rPr lang="ro-RO" sz="1000" baseline="-25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 în cazul apelor uzate de la S.A. Fabrica de conserve din orașul Căuşeni. Etapa de pre-epurare prevede micșorarea indicelui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CCO</a:t>
            </a:r>
            <a:r>
              <a:rPr lang="ro-RO" sz="1000" baseline="-25000" dirty="0" err="1">
                <a:solidFill>
                  <a:schemeClr val="accent1">
                    <a:lumMod val="75000"/>
                  </a:schemeClr>
                </a:solidFill>
              </a:rPr>
              <a:t>Cr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 de la câteva mii de mg/L la cca. 500 mg/L în apa uzată și lărgirea posibilităților de aplicare a reziduurilor de NA. Această măsură tehnologică are doua componente cu un impact pozitiv: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1) Fluidizarea mai bună a apei uzate, minimizându-se cazurile de ieșire din funcție a sistemului de canalizare și complexului de epurare;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2) Protecția procesului de epurare la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SEB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 prin înlăturarea exceselor de tip piston, supraîncărcate cu materie organică.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0784" y="2144257"/>
            <a:ext cx="4969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000" dirty="0">
                <a:solidFill>
                  <a:schemeClr val="accent1">
                    <a:lumMod val="75000"/>
                  </a:schemeClr>
                </a:solidFill>
              </a:rPr>
              <a:t>Testele fizico-chimice de laborator au demonstrat că apele uzate provenite de la întreprinderea de procesare a peștelui “Ocean Fish” din satul Măgdăcești au valori ale CCOCr de cca. 3500 mg/L. Experiențele de pre-epurare a AU cu reziduuri de NA au fost efectuate în fântâna de canalizare a întreprinderii de procesare a peștelui “Ocean Fish” și la intrarea în SEB Măgdăcești. A fost obținută o micșorare a valorii CCOCr până la limitele admisibile pentru AU la intrarea în SEB Măgdăcești. Reziduurile de NA au provenit de la SEB Chișinău și au oferit o lărgire a posibilităților de folosire a reziduurilor de NA pentru mărirea sustenabilității procesului de epurare, în special la stațiile mici care se confruntă cu avalanșe piston de ape supraîncărcate  cu materie organică.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Cercetările privind tratarea AU cu reziduuri de NA au fost efectuate în două direcții: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1) pre-tratarea AU supraîncărcate cu materie organică la o limită de indici admisibili de intrare (sub 500 mg/L </a:t>
            </a:r>
            <a:r>
              <a:rPr lang="ro-RO" sz="1000" dirty="0" err="1">
                <a:solidFill>
                  <a:schemeClr val="accent1">
                    <a:lumMod val="75000"/>
                  </a:schemeClr>
                </a:solidFill>
              </a:rPr>
              <a:t>CCO</a:t>
            </a:r>
            <a:r>
              <a:rPr lang="ro-RO" sz="1000" baseline="-25000" dirty="0" err="1">
                <a:solidFill>
                  <a:schemeClr val="accent1">
                    <a:lumMod val="75000"/>
                  </a:schemeClr>
                </a:solidFill>
              </a:rPr>
              <a:t>Cr</a:t>
            </a:r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);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o-RO" sz="1000" dirty="0">
                <a:solidFill>
                  <a:schemeClr val="accent1">
                    <a:lumMod val="75000"/>
                  </a:schemeClr>
                </a:solidFill>
              </a:rPr>
              <a:t>2) concentrarea sedimentelor organice de la concentrația 0.5 % la cca 5 % de substanță uscată.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vi-VN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r="26986" b="13806"/>
          <a:stretch/>
        </p:blipFill>
        <p:spPr bwMode="auto">
          <a:xfrm>
            <a:off x="4885282" y="4484773"/>
            <a:ext cx="1709118" cy="130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254" y="5767542"/>
            <a:ext cx="197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900" dirty="0">
                <a:solidFill>
                  <a:schemeClr val="accent1">
                    <a:lumMod val="75000"/>
                  </a:schemeClr>
                </a:solidFill>
              </a:rPr>
              <a:t>Fig. 1. Probele de apă uzată tratate cu diferite cantități de namol activ</a:t>
            </a:r>
          </a:p>
          <a:p>
            <a:pPr algn="just"/>
            <a:r>
              <a:rPr lang="vi-VN" sz="900" dirty="0">
                <a:solidFill>
                  <a:schemeClr val="accent1">
                    <a:lumMod val="75000"/>
                  </a:schemeClr>
                </a:solidFill>
              </a:rPr>
              <a:t>(raportul volumetric AU/NA – 30/5, 30/10, 30/15, 30/20, proba reper).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r="2846" b="14113"/>
          <a:stretch/>
        </p:blipFill>
        <p:spPr bwMode="auto">
          <a:xfrm>
            <a:off x="6614286" y="5339962"/>
            <a:ext cx="3126422" cy="107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39739" y="2144257"/>
            <a:ext cx="22363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vi-VN" sz="1000" dirty="0">
                <a:solidFill>
                  <a:schemeClr val="accent1">
                    <a:lumMod val="75000"/>
                  </a:schemeClr>
                </a:solidFill>
              </a:rPr>
              <a:t>Utilizarea NA poate micșora semnificativ riscurile de blocare a sistemelor de canalizare prin micșorarea în AU provenită de la o întreprindere de procesare alimentară a componentei organice. Procedeul elaborat poate fi folosit pentru stabilizarea procesului de pre-epurare la SEB mici.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vi-VN" sz="1000" dirty="0">
                <a:solidFill>
                  <a:schemeClr val="accent1">
                    <a:lumMod val="75000"/>
                  </a:schemeClr>
                </a:solidFill>
              </a:rPr>
              <a:t>Procedeul de pre-epurare dă o majorare a concentrării reziduurilor de sedimente de circa un ordin (zece ori), astfel se face o economie de recipiente și produsul obținut poate fi folosit ca materie primă pentru producerea metanului.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vi-VN" sz="1000" dirty="0">
                <a:solidFill>
                  <a:schemeClr val="accent1">
                    <a:lumMod val="75000"/>
                  </a:schemeClr>
                </a:solidFill>
              </a:rPr>
              <a:t>Procedeul de pre-epurare elaborat se recomandă în special de aplicat la combinatele de procesare a cărnii și a peștelu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i.</a:t>
            </a:r>
            <a:endParaRPr lang="vi-VN" dirty="0"/>
          </a:p>
        </p:txBody>
      </p:sp>
      <p:sp>
        <p:nvSpPr>
          <p:cNvPr id="14" name="TextBox 13"/>
          <p:cNvSpPr txBox="1"/>
          <p:nvPr/>
        </p:nvSpPr>
        <p:spPr>
          <a:xfrm>
            <a:off x="6766140" y="4324299"/>
            <a:ext cx="297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000" dirty="0">
                <a:solidFill>
                  <a:schemeClr val="accent1">
                    <a:lumMod val="75000"/>
                  </a:schemeClr>
                </a:solidFill>
              </a:rPr>
              <a:t>În scopul extinderii domeniilor de utilizare a reziduurilor de NA s-a recurs la tratarea AU de la SEB Măgdăcești cu reziduuri de la SEB Chișinău. Rezultatele experiențelor de pre-tratare cu reziduuri de NA  ale procedeului elaborat sunt prezentate în Fig 1 și Tabelul 1. 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141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16c05727-aa75-4e4a-9b5f-8a80a1165891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{9E98C9B7-1F63-4F38-9F44-6436DE32F7CE}tf11437505_win32</Template>
  <TotalTime>272</TotalTime>
  <Words>751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 Cond Light</vt:lpstr>
      <vt:lpstr>Speak Pro</vt:lpstr>
      <vt:lpstr>RetrospectVTI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AGHION Cristian</dc:creator>
  <cp:lastModifiedBy>Mariana</cp:lastModifiedBy>
  <cp:revision>13</cp:revision>
  <dcterms:created xsi:type="dcterms:W3CDTF">2020-11-16T10:44:30Z</dcterms:created>
  <dcterms:modified xsi:type="dcterms:W3CDTF">2021-12-06T12:13:47Z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