
<file path=[Content_Types].xml><?xml version="1.0" encoding="utf-8"?>
<Types xmlns="http://schemas.openxmlformats.org/package/2006/content-types">
  <Override PartName="/customXml/itemProps2.xml" ContentType="application/vnd.openxmlformats-officedocument.customXmlProperties+xml"/>
  <Override PartName="/customXml/itemProps3.xml" ContentType="application/vnd.openxmlformats-officedocument.customXmlProperties+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customXml/itemProps1.xml" ContentType="application/vnd.openxmlformats-officedocument.customXmlProperties+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docProps/custom.xml" ContentType="application/vnd.openxmlformats-officedocument.custom-properties+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sldIdLst>
    <p:sldId id="310"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5987" autoAdjust="0"/>
    <p:restoredTop sz="94619" autoAdjust="0"/>
  </p:normalViewPr>
  <p:slideViewPr>
    <p:cSldViewPr snapToGrid="0">
      <p:cViewPr>
        <p:scale>
          <a:sx n="110" d="100"/>
          <a:sy n="110" d="100"/>
        </p:scale>
        <p:origin x="-588" y="-216"/>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xmlns="" id="{39E3965E-AC41-4711-9D10-E25ABB132D86}"/>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90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645152"/>
            <a:ext cx="10058400" cy="1143000"/>
          </a:xfrm>
        </p:spPr>
        <p:txBody>
          <a:bodyPr lIns="91440" rIns="91440">
            <a:normAutofit/>
          </a:bodyPr>
          <a:lstStyle>
            <a:lvl1pPr marL="0" indent="0" algn="l">
              <a:buNone/>
              <a:defRPr sz="2400" cap="all" spc="200" baseline="0">
                <a:solidFill>
                  <a:schemeClr val="tx1"/>
                </a:solidFill>
                <a:latin typeface="+mn-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cxnSp>
        <p:nvCxnSpPr>
          <p:cNvPr id="9" name="Straight Connector 8">
            <a:extLst>
              <a:ext uri="{FF2B5EF4-FFF2-40B4-BE49-F238E27FC236}">
                <a16:creationId xmlns:a16="http://schemas.microsoft.com/office/drawing/2014/main" xmlns="" id="{1F5DC8C3-BA5F-4EED-BB9A-A14272BD82A1}"/>
              </a:ext>
            </a:extLst>
          </p:cNvPr>
          <p:cNvCxnSpPr/>
          <p:nvPr/>
        </p:nvCxnSpPr>
        <p:spPr>
          <a:xfrm>
            <a:off x="1207658" y="4474741"/>
            <a:ext cx="987552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4" name="Date Placeholder 3">
            <a:extLst>
              <a:ext uri="{FF2B5EF4-FFF2-40B4-BE49-F238E27FC236}">
                <a16:creationId xmlns:a16="http://schemas.microsoft.com/office/drawing/2014/main" xmlns="" id="{9925CCF1-92C0-4AF3-BFAF-4921631915AB}"/>
              </a:ext>
            </a:extLst>
          </p:cNvPr>
          <p:cNvSpPr>
            <a:spLocks noGrp="1"/>
          </p:cNvSpPr>
          <p:nvPr>
            <p:ph type="dt" sz="half" idx="10"/>
          </p:nvPr>
        </p:nvSpPr>
        <p:spPr/>
        <p:txBody>
          <a:bodyPr/>
          <a:lstStyle/>
          <a:p>
            <a:fld id="{9184DA70-C731-4C70-880D-CCD4705E623C}" type="datetime1">
              <a:rPr lang="en-US" smtClean="0"/>
              <a:pPr/>
              <a:t>12/3/2021</a:t>
            </a:fld>
            <a:endParaRPr lang="en-US" dirty="0"/>
          </a:p>
        </p:txBody>
      </p:sp>
      <p:sp>
        <p:nvSpPr>
          <p:cNvPr id="5" name="Footer Placeholder 4">
            <a:extLst>
              <a:ext uri="{FF2B5EF4-FFF2-40B4-BE49-F238E27FC236}">
                <a16:creationId xmlns:a16="http://schemas.microsoft.com/office/drawing/2014/main" xmlns="" id="{051A78A9-3DFF-4937-A9F2-5D8CF495F36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xmlns="" id="{5FAEB271-5CC0-4759-BC6E-8BE53AB227C0}"/>
              </a:ext>
            </a:extLst>
          </p:cNvPr>
          <p:cNvSpPr>
            <a:spLocks noGrp="1"/>
          </p:cNvSpPr>
          <p:nvPr>
            <p:ph type="sldNum" sz="quarter" idx="12"/>
          </p:nvPr>
        </p:nvSpPr>
        <p:spPr/>
        <p:txBody>
          <a:bodyPr/>
          <a:lstStyle/>
          <a:p>
            <a:fld id="{3A98EE3D-8CD1-4C3F-BD1C-C98C9596463C}" type="slidenum">
              <a:rPr lang="en-US" smtClean="0"/>
              <a:pPr/>
              <a:t>‹#›</a:t>
            </a:fld>
            <a:endParaRPr lang="en-US" dirty="0"/>
          </a:p>
        </p:txBody>
      </p:sp>
    </p:spTree>
    <p:extLst>
      <p:ext uri="{BB962C8B-B14F-4D97-AF65-F5344CB8AC3E}">
        <p14:creationId xmlns:p14="http://schemas.microsoft.com/office/powerpoint/2010/main" xmlns="" val="14872932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xmlns="" id="{354D8B55-9EA8-4B81-8E84-9B93B0A27559}"/>
              </a:ext>
            </a:extLst>
          </p:cNvPr>
          <p:cNvSpPr>
            <a:spLocks noGrp="1"/>
          </p:cNvSpPr>
          <p:nvPr>
            <p:ph type="dt" sz="half" idx="10"/>
          </p:nvPr>
        </p:nvSpPr>
        <p:spPr/>
        <p:txBody>
          <a:bodyPr/>
          <a:lstStyle/>
          <a:p>
            <a:fld id="{4BE1D723-8F53-4F53-90B0-1982A396982E}" type="datetime1">
              <a:rPr lang="en-US" smtClean="0"/>
              <a:pPr/>
              <a:t>12/3/2021</a:t>
            </a:fld>
            <a:endParaRPr lang="en-US" dirty="0"/>
          </a:p>
        </p:txBody>
      </p:sp>
      <p:sp>
        <p:nvSpPr>
          <p:cNvPr id="8" name="Footer Placeholder 7">
            <a:extLst>
              <a:ext uri="{FF2B5EF4-FFF2-40B4-BE49-F238E27FC236}">
                <a16:creationId xmlns:a16="http://schemas.microsoft.com/office/drawing/2014/main" xmlns="" id="{062CA021-2578-47CB-822C-BDDFF7223B28}"/>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xmlns="" id="{C4AAB51D-4141-4682-9375-DAFD5FB9DD10}"/>
              </a:ext>
            </a:extLst>
          </p:cNvPr>
          <p:cNvSpPr>
            <a:spLocks noGrp="1"/>
          </p:cNvSpPr>
          <p:nvPr>
            <p:ph type="sldNum" sz="quarter" idx="12"/>
          </p:nvPr>
        </p:nvSpPr>
        <p:spPr/>
        <p:txBody>
          <a:bodyPr/>
          <a:lstStyle/>
          <a:p>
            <a:fld id="{3A98EE3D-8CD1-4C3F-BD1C-C98C9596463C}" type="slidenum">
              <a:rPr lang="en-US" smtClean="0"/>
              <a:pPr/>
              <a:t>‹#›</a:t>
            </a:fld>
            <a:endParaRPr lang="en-US" dirty="0"/>
          </a:p>
        </p:txBody>
      </p:sp>
    </p:spTree>
    <p:extLst>
      <p:ext uri="{BB962C8B-B14F-4D97-AF65-F5344CB8AC3E}">
        <p14:creationId xmlns:p14="http://schemas.microsoft.com/office/powerpoint/2010/main" xmlns="" val="12389807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xmlns="" id="{A585C21A-8B93-4657-B5DF-7EAEAD3BE127}"/>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90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663440"/>
            <a:ext cx="10058400" cy="1143000"/>
          </a:xfrm>
        </p:spPr>
        <p:txBody>
          <a:bodyPr lIns="91440" rIns="91440" anchor="t" anchorCtr="0">
            <a:normAutofit/>
          </a:bodyPr>
          <a:lstStyle>
            <a:lvl1pPr marL="0" indent="0">
              <a:buNone/>
              <a:defRPr sz="2400" cap="all" spc="200" baseline="0">
                <a:solidFill>
                  <a:schemeClr val="tx1"/>
                </a:solidFill>
                <a:latin typeface="+mn-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cxnSp>
        <p:nvCxnSpPr>
          <p:cNvPr id="9" name="Straight Connector 8">
            <a:extLst>
              <a:ext uri="{FF2B5EF4-FFF2-40B4-BE49-F238E27FC236}">
                <a16:creationId xmlns:a16="http://schemas.microsoft.com/office/drawing/2014/main" xmlns="" id="{459DE2C1-4C52-40A3-8959-27B2C1BEBFF6}"/>
              </a:ext>
            </a:extLst>
          </p:cNvPr>
          <p:cNvCxnSpPr/>
          <p:nvPr/>
        </p:nvCxnSpPr>
        <p:spPr>
          <a:xfrm>
            <a:off x="1207658" y="4485132"/>
            <a:ext cx="987552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7" name="Date Placeholder 6">
            <a:extLst>
              <a:ext uri="{FF2B5EF4-FFF2-40B4-BE49-F238E27FC236}">
                <a16:creationId xmlns:a16="http://schemas.microsoft.com/office/drawing/2014/main" xmlns="" id="{AAF2E137-EC28-48F8-9198-1F02539029B6}"/>
              </a:ext>
            </a:extLst>
          </p:cNvPr>
          <p:cNvSpPr>
            <a:spLocks noGrp="1"/>
          </p:cNvSpPr>
          <p:nvPr>
            <p:ph type="dt" sz="half" idx="10"/>
          </p:nvPr>
        </p:nvSpPr>
        <p:spPr/>
        <p:txBody>
          <a:bodyPr/>
          <a:lstStyle/>
          <a:p>
            <a:fld id="{97669AF7-7BEB-44E4-9852-375E34362B5B}" type="datetime1">
              <a:rPr lang="en-US" smtClean="0"/>
              <a:pPr/>
              <a:t>12/3/2021</a:t>
            </a:fld>
            <a:endParaRPr lang="en-US" dirty="0"/>
          </a:p>
        </p:txBody>
      </p:sp>
      <p:sp>
        <p:nvSpPr>
          <p:cNvPr id="8" name="Footer Placeholder 7">
            <a:extLst>
              <a:ext uri="{FF2B5EF4-FFF2-40B4-BE49-F238E27FC236}">
                <a16:creationId xmlns:a16="http://schemas.microsoft.com/office/drawing/2014/main" xmlns="" id="{189422CD-6F62-4DD6-89EF-07A60B42D219}"/>
              </a:ext>
            </a:extLst>
          </p:cNvPr>
          <p:cNvSpPr>
            <a:spLocks noGrp="1"/>
          </p:cNvSpPr>
          <p:nvPr>
            <p:ph type="ftr" sz="quarter" idx="11"/>
          </p:nvPr>
        </p:nvSpPr>
        <p:spPr/>
        <p:txBody>
          <a:bodyPr/>
          <a:lstStyle/>
          <a:p>
            <a:endParaRPr lang="en-US" dirty="0"/>
          </a:p>
        </p:txBody>
      </p:sp>
      <p:sp>
        <p:nvSpPr>
          <p:cNvPr id="11" name="Slide Number Placeholder 10">
            <a:extLst>
              <a:ext uri="{FF2B5EF4-FFF2-40B4-BE49-F238E27FC236}">
                <a16:creationId xmlns:a16="http://schemas.microsoft.com/office/drawing/2014/main" xmlns="" id="{69C6AFF8-42B4-4D05-969B-9F5FB3355555}"/>
              </a:ext>
            </a:extLst>
          </p:cNvPr>
          <p:cNvSpPr>
            <a:spLocks noGrp="1"/>
          </p:cNvSpPr>
          <p:nvPr>
            <p:ph type="sldNum" sz="quarter" idx="12"/>
          </p:nvPr>
        </p:nvSpPr>
        <p:spPr/>
        <p:txBody>
          <a:bodyPr/>
          <a:lstStyle/>
          <a:p>
            <a:fld id="{3A98EE3D-8CD1-4C3F-BD1C-C98C9596463C}" type="slidenum">
              <a:rPr lang="en-US" smtClean="0"/>
              <a:pPr/>
              <a:t>‹#›</a:t>
            </a:fld>
            <a:endParaRPr lang="en-US" dirty="0"/>
          </a:p>
        </p:txBody>
      </p:sp>
    </p:spTree>
    <p:extLst>
      <p:ext uri="{BB962C8B-B14F-4D97-AF65-F5344CB8AC3E}">
        <p14:creationId xmlns:p14="http://schemas.microsoft.com/office/powerpoint/2010/main" xmlns="" val="8223314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80" y="2120900"/>
            <a:ext cx="4639736" cy="374819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515944" y="2120900"/>
            <a:ext cx="4639736" cy="37481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a:extLst>
              <a:ext uri="{FF2B5EF4-FFF2-40B4-BE49-F238E27FC236}">
                <a16:creationId xmlns:a16="http://schemas.microsoft.com/office/drawing/2014/main" xmlns="" id="{5782D47D-B0DC-4C40-BCC6-BBBA32584A38}"/>
              </a:ext>
            </a:extLst>
          </p:cNvPr>
          <p:cNvSpPr>
            <a:spLocks noGrp="1"/>
          </p:cNvSpPr>
          <p:nvPr>
            <p:ph type="dt" sz="half" idx="10"/>
          </p:nvPr>
        </p:nvSpPr>
        <p:spPr/>
        <p:txBody>
          <a:bodyPr/>
          <a:lstStyle/>
          <a:p>
            <a:fld id="{BAAAC38D-0552-4C82-B593-E6124DFADBE2}" type="datetime1">
              <a:rPr lang="en-US" smtClean="0"/>
              <a:pPr/>
              <a:t>12/3/2021</a:t>
            </a:fld>
            <a:endParaRPr lang="en-US" dirty="0"/>
          </a:p>
        </p:txBody>
      </p:sp>
      <p:sp>
        <p:nvSpPr>
          <p:cNvPr id="9" name="Footer Placeholder 8">
            <a:extLst>
              <a:ext uri="{FF2B5EF4-FFF2-40B4-BE49-F238E27FC236}">
                <a16:creationId xmlns:a16="http://schemas.microsoft.com/office/drawing/2014/main" xmlns="" id="{4690D34E-7EBD-44B2-83CA-4C126A18D7EF}"/>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xmlns="" id="{2AC511A1-9BBD-42DE-92FB-2AF44F8E97A9}"/>
              </a:ext>
            </a:extLst>
          </p:cNvPr>
          <p:cNvSpPr>
            <a:spLocks noGrp="1"/>
          </p:cNvSpPr>
          <p:nvPr>
            <p:ph type="sldNum" sz="quarter" idx="12"/>
          </p:nvPr>
        </p:nvSpPr>
        <p:spPr/>
        <p:txBody>
          <a:bodyPr/>
          <a:lstStyle/>
          <a:p>
            <a:fld id="{3A98EE3D-8CD1-4C3F-BD1C-C98C9596463C}" type="slidenum">
              <a:rPr lang="en-US" smtClean="0"/>
              <a:pPr/>
              <a:t>‹#›</a:t>
            </a:fld>
            <a:endParaRPr lang="en-US" dirty="0"/>
          </a:p>
        </p:txBody>
      </p:sp>
    </p:spTree>
    <p:extLst>
      <p:ext uri="{BB962C8B-B14F-4D97-AF65-F5344CB8AC3E}">
        <p14:creationId xmlns:p14="http://schemas.microsoft.com/office/powerpoint/2010/main" xmlns="" val="2757611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2057400"/>
            <a:ext cx="4639736" cy="736282"/>
          </a:xfrm>
        </p:spPr>
        <p:txBody>
          <a:bodyPr lIns="91440" rIns="91440" anchor="ctr">
            <a:normAutofit/>
          </a:bodyPr>
          <a:lstStyle>
            <a:lvl1pPr marL="0" indent="0">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958274"/>
            <a:ext cx="4639736" cy="291082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15944" y="2057400"/>
            <a:ext cx="4639736" cy="736282"/>
          </a:xfrm>
        </p:spPr>
        <p:txBody>
          <a:bodyPr lIns="91440" rIns="91440" anchor="ctr">
            <a:normAutofit/>
          </a:bodyPr>
          <a:lstStyle>
            <a:lvl1pPr marL="0" indent="0">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515944" y="2958273"/>
            <a:ext cx="4639736" cy="291082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a:extLst>
              <a:ext uri="{FF2B5EF4-FFF2-40B4-BE49-F238E27FC236}">
                <a16:creationId xmlns:a16="http://schemas.microsoft.com/office/drawing/2014/main" xmlns="" id="{8AF8A515-AA94-45D1-9223-5C2272618D85}"/>
              </a:ext>
            </a:extLst>
          </p:cNvPr>
          <p:cNvSpPr>
            <a:spLocks noGrp="1"/>
          </p:cNvSpPr>
          <p:nvPr>
            <p:ph type="dt" sz="half" idx="10"/>
          </p:nvPr>
        </p:nvSpPr>
        <p:spPr/>
        <p:txBody>
          <a:bodyPr/>
          <a:lstStyle/>
          <a:p>
            <a:fld id="{D9DF0F1C-5577-4ACB-BB62-DF8F3C494C7E}" type="datetime1">
              <a:rPr lang="en-US" smtClean="0"/>
              <a:pPr/>
              <a:t>12/3/2021</a:t>
            </a:fld>
            <a:endParaRPr lang="en-US" dirty="0"/>
          </a:p>
        </p:txBody>
      </p:sp>
      <p:sp>
        <p:nvSpPr>
          <p:cNvPr id="11" name="Footer Placeholder 10">
            <a:extLst>
              <a:ext uri="{FF2B5EF4-FFF2-40B4-BE49-F238E27FC236}">
                <a16:creationId xmlns:a16="http://schemas.microsoft.com/office/drawing/2014/main" xmlns="" id="{D052F5BC-98E0-4D60-AD67-9547738B7DD4}"/>
              </a:ext>
            </a:extLst>
          </p:cNvPr>
          <p:cNvSpPr>
            <a:spLocks noGrp="1"/>
          </p:cNvSpPr>
          <p:nvPr>
            <p:ph type="ftr" sz="quarter" idx="11"/>
          </p:nvPr>
        </p:nvSpPr>
        <p:spPr/>
        <p:txBody>
          <a:bodyPr/>
          <a:lstStyle/>
          <a:p>
            <a:endParaRPr lang="en-US" dirty="0"/>
          </a:p>
        </p:txBody>
      </p:sp>
      <p:sp>
        <p:nvSpPr>
          <p:cNvPr id="12" name="Slide Number Placeholder 11">
            <a:extLst>
              <a:ext uri="{FF2B5EF4-FFF2-40B4-BE49-F238E27FC236}">
                <a16:creationId xmlns:a16="http://schemas.microsoft.com/office/drawing/2014/main" xmlns="" id="{A38552DC-952E-41EA-AAAF-C2187523C0B0}"/>
              </a:ext>
            </a:extLst>
          </p:cNvPr>
          <p:cNvSpPr>
            <a:spLocks noGrp="1"/>
          </p:cNvSpPr>
          <p:nvPr>
            <p:ph type="sldNum" sz="quarter" idx="12"/>
          </p:nvPr>
        </p:nvSpPr>
        <p:spPr/>
        <p:txBody>
          <a:bodyPr/>
          <a:lstStyle/>
          <a:p>
            <a:fld id="{3A98EE3D-8CD1-4C3F-BD1C-C98C9596463C}" type="slidenum">
              <a:rPr lang="en-US" smtClean="0"/>
              <a:pPr/>
              <a:t>‹#›</a:t>
            </a:fld>
            <a:endParaRPr lang="en-US" dirty="0"/>
          </a:p>
        </p:txBody>
      </p:sp>
    </p:spTree>
    <p:extLst>
      <p:ext uri="{BB962C8B-B14F-4D97-AF65-F5344CB8AC3E}">
        <p14:creationId xmlns:p14="http://schemas.microsoft.com/office/powerpoint/2010/main" xmlns="" val="18028083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Date Placeholder 5">
            <a:extLst>
              <a:ext uri="{FF2B5EF4-FFF2-40B4-BE49-F238E27FC236}">
                <a16:creationId xmlns:a16="http://schemas.microsoft.com/office/drawing/2014/main" xmlns="" id="{7392073F-158F-44A3-8913-917AFFC1BC20}"/>
              </a:ext>
            </a:extLst>
          </p:cNvPr>
          <p:cNvSpPr>
            <a:spLocks noGrp="1"/>
          </p:cNvSpPr>
          <p:nvPr>
            <p:ph type="dt" sz="half" idx="10"/>
          </p:nvPr>
        </p:nvSpPr>
        <p:spPr/>
        <p:txBody>
          <a:bodyPr/>
          <a:lstStyle/>
          <a:p>
            <a:fld id="{1775B394-D9F9-4F0C-B15D-605F45CB9E9F}" type="datetime1">
              <a:rPr lang="en-US" smtClean="0"/>
              <a:pPr/>
              <a:t>12/3/2021</a:t>
            </a:fld>
            <a:endParaRPr lang="en-US" dirty="0"/>
          </a:p>
        </p:txBody>
      </p:sp>
      <p:sp>
        <p:nvSpPr>
          <p:cNvPr id="7" name="Footer Placeholder 6">
            <a:extLst>
              <a:ext uri="{FF2B5EF4-FFF2-40B4-BE49-F238E27FC236}">
                <a16:creationId xmlns:a16="http://schemas.microsoft.com/office/drawing/2014/main" xmlns="" id="{EED72207-24CA-42B7-A975-2F8E41CBA904}"/>
              </a:ext>
            </a:extLst>
          </p:cNvPr>
          <p:cNvSpPr>
            <a:spLocks noGrp="1"/>
          </p:cNvSpPr>
          <p:nvPr>
            <p:ph type="ftr" sz="quarter" idx="11"/>
          </p:nvPr>
        </p:nvSpPr>
        <p:spPr/>
        <p:txBody>
          <a:bodyPr/>
          <a:lstStyle/>
          <a:p>
            <a:endParaRPr lang="en-US" dirty="0"/>
          </a:p>
        </p:txBody>
      </p:sp>
      <p:sp>
        <p:nvSpPr>
          <p:cNvPr id="8" name="Slide Number Placeholder 7">
            <a:extLst>
              <a:ext uri="{FF2B5EF4-FFF2-40B4-BE49-F238E27FC236}">
                <a16:creationId xmlns:a16="http://schemas.microsoft.com/office/drawing/2014/main" xmlns="" id="{D01080F2-251A-4B88-9A62-16F46D724F83}"/>
              </a:ext>
            </a:extLst>
          </p:cNvPr>
          <p:cNvSpPr>
            <a:spLocks noGrp="1"/>
          </p:cNvSpPr>
          <p:nvPr>
            <p:ph type="sldNum" sz="quarter" idx="12"/>
          </p:nvPr>
        </p:nvSpPr>
        <p:spPr/>
        <p:txBody>
          <a:bodyPr/>
          <a:lstStyle/>
          <a:p>
            <a:fld id="{3A98EE3D-8CD1-4C3F-BD1C-C98C9596463C}" type="slidenum">
              <a:rPr lang="en-US" smtClean="0"/>
              <a:pPr/>
              <a:t>‹#›</a:t>
            </a:fld>
            <a:endParaRPr lang="en-US" dirty="0"/>
          </a:p>
        </p:txBody>
      </p:sp>
    </p:spTree>
    <p:extLst>
      <p:ext uri="{BB962C8B-B14F-4D97-AF65-F5344CB8AC3E}">
        <p14:creationId xmlns:p14="http://schemas.microsoft.com/office/powerpoint/2010/main" xmlns="" val="25017711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xmlns="" id="{A8E9C91B-7EAD-4562-AB0E-DFB9663AECE3}"/>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a:extLst>
              <a:ext uri="{FF2B5EF4-FFF2-40B4-BE49-F238E27FC236}">
                <a16:creationId xmlns:a16="http://schemas.microsoft.com/office/drawing/2014/main" xmlns="" id="{94E9223F-721F-47BF-9FD5-0F8D12FF0DE1}"/>
              </a:ext>
            </a:extLst>
          </p:cNvPr>
          <p:cNvSpPr>
            <a:spLocks noGrp="1"/>
          </p:cNvSpPr>
          <p:nvPr>
            <p:ph type="dt" sz="half" idx="10"/>
          </p:nvPr>
        </p:nvSpPr>
        <p:spPr/>
        <p:txBody>
          <a:bodyPr/>
          <a:lstStyle/>
          <a:p>
            <a:fld id="{39667345-2558-425A-8533-9BFDBCE15005}" type="datetime1">
              <a:rPr lang="en-US" smtClean="0"/>
              <a:pPr/>
              <a:t>12/3/2021</a:t>
            </a:fld>
            <a:endParaRPr lang="en-US" dirty="0"/>
          </a:p>
        </p:txBody>
      </p:sp>
      <p:sp>
        <p:nvSpPr>
          <p:cNvPr id="3" name="Footer Placeholder 2">
            <a:extLst>
              <a:ext uri="{FF2B5EF4-FFF2-40B4-BE49-F238E27FC236}">
                <a16:creationId xmlns:a16="http://schemas.microsoft.com/office/drawing/2014/main" xmlns="" id="{05915714-6BBA-4593-8591-4E26F7D58D9F}"/>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xmlns="" id="{BE06F857-D2E1-44DD-ABDD-EBB739645B67}"/>
              </a:ext>
            </a:extLst>
          </p:cNvPr>
          <p:cNvSpPr>
            <a:spLocks noGrp="1"/>
          </p:cNvSpPr>
          <p:nvPr>
            <p:ph type="sldNum" sz="quarter" idx="12"/>
          </p:nvPr>
        </p:nvSpPr>
        <p:spPr/>
        <p:txBody>
          <a:bodyPr/>
          <a:lstStyle/>
          <a:p>
            <a:fld id="{3A98EE3D-8CD1-4C3F-BD1C-C98C9596463C}" type="slidenum">
              <a:rPr lang="en-US" smtClean="0"/>
              <a:pPr/>
              <a:t>‹#›</a:t>
            </a:fld>
            <a:endParaRPr lang="en-US" dirty="0"/>
          </a:p>
        </p:txBody>
      </p:sp>
    </p:spTree>
    <p:extLst>
      <p:ext uri="{BB962C8B-B14F-4D97-AF65-F5344CB8AC3E}">
        <p14:creationId xmlns:p14="http://schemas.microsoft.com/office/powerpoint/2010/main" xmlns="" val="31507016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16D90D66-BCB9-4229-A829-628874352AC0}"/>
              </a:ext>
            </a:extLst>
          </p:cNvPr>
          <p:cNvSpPr/>
          <p:nvPr/>
        </p:nvSpPr>
        <p:spPr>
          <a:xfrm>
            <a:off x="16" y="0"/>
            <a:ext cx="4654296" cy="6858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43466" y="786383"/>
            <a:ext cx="3517567" cy="2093975"/>
          </a:xfrm>
        </p:spPr>
        <p:txBody>
          <a:bodyPr anchor="b">
            <a:normAutofit/>
          </a:bodyPr>
          <a:lstStyle>
            <a:lvl1pPr>
              <a:lnSpc>
                <a:spcPct val="90000"/>
              </a:lnSpc>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5458984" y="812799"/>
            <a:ext cx="5928344" cy="52947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43465" y="3043050"/>
            <a:ext cx="3517567" cy="3064505"/>
          </a:xfrm>
        </p:spPr>
        <p:txBody>
          <a:bodyPr lIns="91440" rIns="91440">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643464" y="6446520"/>
            <a:ext cx="3517568" cy="365125"/>
          </a:xfrm>
        </p:spPr>
        <p:txBody>
          <a:bodyPr/>
          <a:lstStyle>
            <a:lvl1pPr algn="l">
              <a:defRPr/>
            </a:lvl1pPr>
          </a:lstStyle>
          <a:p>
            <a:fld id="{92BEA474-078D-4E9B-9B14-09A87B19DC46}" type="datetime1">
              <a:rPr lang="en-US" smtClean="0"/>
              <a:pPr/>
              <a:t>12/3/2021</a:t>
            </a:fld>
            <a:endParaRPr lang="en-US" dirty="0"/>
          </a:p>
        </p:txBody>
      </p:sp>
      <p:sp>
        <p:nvSpPr>
          <p:cNvPr id="6" name="Footer Placeholder 5"/>
          <p:cNvSpPr>
            <a:spLocks noGrp="1"/>
          </p:cNvSpPr>
          <p:nvPr>
            <p:ph type="ftr" sz="quarter" idx="11"/>
          </p:nvPr>
        </p:nvSpPr>
        <p:spPr>
          <a:xfrm>
            <a:off x="5458983" y="6446520"/>
            <a:ext cx="5334019"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3A98EE3D-8CD1-4C3F-BD1C-C98C9596463C}" type="slidenum">
              <a:rPr lang="en-US" smtClean="0"/>
              <a:pPr/>
              <a:t>‹#›</a:t>
            </a:fld>
            <a:endParaRPr lang="en-US" dirty="0"/>
          </a:p>
        </p:txBody>
      </p:sp>
    </p:spTree>
    <p:extLst>
      <p:ext uri="{BB962C8B-B14F-4D97-AF65-F5344CB8AC3E}">
        <p14:creationId xmlns:p14="http://schemas.microsoft.com/office/powerpoint/2010/main" xmlns="" val="8013020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DA134939-39C0-4522-A125-A13DFDA66490}"/>
              </a:ext>
            </a:extLst>
          </p:cNvPr>
          <p:cNvSpPr/>
          <p:nvPr/>
        </p:nvSpPr>
        <p:spPr>
          <a:xfrm>
            <a:off x="0" y="4578350"/>
            <a:ext cx="12188825" cy="227965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15" y="0"/>
            <a:ext cx="12191985" cy="4578350"/>
          </a:xfrm>
          <a:solidFill>
            <a:schemeClr val="bg1">
              <a:lumMod val="85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2" name="Title 1"/>
          <p:cNvSpPr>
            <a:spLocks noGrp="1"/>
          </p:cNvSpPr>
          <p:nvPr>
            <p:ph type="title"/>
          </p:nvPr>
        </p:nvSpPr>
        <p:spPr>
          <a:xfrm>
            <a:off x="1097279" y="4799362"/>
            <a:ext cx="10113645" cy="743682"/>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1097279" y="5715000"/>
            <a:ext cx="10113264" cy="609600"/>
          </a:xfrm>
        </p:spPr>
        <p:txBody>
          <a:bodyPr lIns="91440" tIns="0" rIns="91440" bIns="0">
            <a:normAutofit/>
          </a:bodyPr>
          <a:lstStyle>
            <a:lvl1pPr marL="0" indent="0">
              <a:spcBef>
                <a:spcPts val="0"/>
              </a:spcBef>
              <a:spcAft>
                <a:spcPts val="600"/>
              </a:spcAft>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4907D986-8816-4272-A432-0437A28A9828}" type="datetime1">
              <a:rPr lang="en-US" smtClean="0"/>
              <a:pPr/>
              <a:t>12/3/2021</a:t>
            </a:fld>
            <a:endParaRPr lang="en-US" dirty="0"/>
          </a:p>
        </p:txBody>
      </p:sp>
      <p:sp>
        <p:nvSpPr>
          <p:cNvPr id="6" name="Footer Placeholder 5"/>
          <p:cNvSpPr>
            <a:spLocks noGrp="1"/>
          </p:cNvSpPr>
          <p:nvPr>
            <p:ph type="ftr" sz="quarter" idx="11"/>
          </p:nvPr>
        </p:nvSpPr>
        <p:spPr>
          <a:xfrm>
            <a:off x="1097279" y="6446838"/>
            <a:ext cx="6818262" cy="365125"/>
          </a:xfrm>
        </p:spPr>
        <p:txBody>
          <a:bodyPr/>
          <a:lstStyle/>
          <a:p>
            <a:pPr algn="l"/>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pPr/>
              <a:t>‹#›</a:t>
            </a:fld>
            <a:endParaRPr lang="en-US" dirty="0"/>
          </a:p>
        </p:txBody>
      </p:sp>
    </p:spTree>
    <p:extLst>
      <p:ext uri="{BB962C8B-B14F-4D97-AF65-F5344CB8AC3E}">
        <p14:creationId xmlns:p14="http://schemas.microsoft.com/office/powerpoint/2010/main" xmlns="" val="22588268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xmlns="" id="{416A0E3C-60E6-4F39-BC55-5F7C224E1F7C}"/>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2108201"/>
            <a:ext cx="10058400" cy="3760891"/>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218426" y="6446838"/>
            <a:ext cx="2584850" cy="365125"/>
          </a:xfrm>
          <a:prstGeom prst="rect">
            <a:avLst/>
          </a:prstGeom>
        </p:spPr>
        <p:txBody>
          <a:bodyPr vert="horz" lIns="91440" tIns="45720" rIns="91440" bIns="45720" rtlCol="0" anchor="ctr"/>
          <a:lstStyle>
            <a:lvl1pPr algn="r">
              <a:defRPr sz="900">
                <a:solidFill>
                  <a:srgbClr val="FFFFFF"/>
                </a:solidFill>
              </a:defRPr>
            </a:lvl1pPr>
          </a:lstStyle>
          <a:p>
            <a:fld id="{62D6E202-B606-4609-B914-27C9371A1F6D}" type="datetime1">
              <a:rPr lang="en-US" smtClean="0"/>
              <a:pPr/>
              <a:t>12/3/2021</a:t>
            </a:fld>
            <a:endParaRPr lang="en-US" dirty="0"/>
          </a:p>
        </p:txBody>
      </p:sp>
      <p:sp>
        <p:nvSpPr>
          <p:cNvPr id="5" name="Footer Placeholder 4"/>
          <p:cNvSpPr>
            <a:spLocks noGrp="1"/>
          </p:cNvSpPr>
          <p:nvPr>
            <p:ph type="ftr" sz="quarter" idx="3"/>
          </p:nvPr>
        </p:nvSpPr>
        <p:spPr>
          <a:xfrm>
            <a:off x="1097279" y="6446838"/>
            <a:ext cx="6818262" cy="365125"/>
          </a:xfrm>
          <a:prstGeom prst="rect">
            <a:avLst/>
          </a:prstGeom>
        </p:spPr>
        <p:txBody>
          <a:bodyPr vert="horz" lIns="91440" tIns="45720" rIns="91440" bIns="45720" rtlCol="0" anchor="ctr"/>
          <a:lstStyle>
            <a:lvl1pPr algn="l">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10993582" y="6446838"/>
            <a:ext cx="780010" cy="365125"/>
          </a:xfrm>
          <a:prstGeom prst="rect">
            <a:avLst/>
          </a:prstGeom>
        </p:spPr>
        <p:txBody>
          <a:bodyPr vert="horz" lIns="91440" tIns="45720" rIns="91440" bIns="45720" rtlCol="0" anchor="ctr"/>
          <a:lstStyle>
            <a:lvl1pPr algn="l">
              <a:defRPr sz="900">
                <a:solidFill>
                  <a:srgbClr val="FFFFFF"/>
                </a:solidFill>
              </a:defRPr>
            </a:lvl1pPr>
          </a:lstStyle>
          <a:p>
            <a:fld id="{3A98EE3D-8CD1-4C3F-BD1C-C98C9596463C}" type="slidenum">
              <a:rPr lang="en-US" smtClean="0"/>
              <a:pPr/>
              <a:t>‹#›</a:t>
            </a:fld>
            <a:endParaRPr lang="en-US" dirty="0"/>
          </a:p>
        </p:txBody>
      </p:sp>
      <p:cxnSp>
        <p:nvCxnSpPr>
          <p:cNvPr id="10" name="Straight Connector 9">
            <a:extLst>
              <a:ext uri="{FF2B5EF4-FFF2-40B4-BE49-F238E27FC236}">
                <a16:creationId xmlns:a16="http://schemas.microsoft.com/office/drawing/2014/main" xmlns="" id="{C5025DAC-8B93-4160-B017-3A274A5828C0}"/>
              </a:ext>
            </a:extLst>
          </p:cNvPr>
          <p:cNvCxnSpPr/>
          <p:nvPr/>
        </p:nvCxnSpPr>
        <p:spPr>
          <a:xfrm>
            <a:off x="1193532" y="1897380"/>
            <a:ext cx="996696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221601474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p:hf sldNum="0" hdr="0" ftr="0" dt="0"/>
  <p:txStyles>
    <p:titleStyle>
      <a:lvl1pPr algn="l" defTabSz="914400" rtl="0" eaLnBrk="1" latinLnBrk="0" hangingPunct="1">
        <a:lnSpc>
          <a:spcPct val="90000"/>
        </a:lnSpc>
        <a:spcBef>
          <a:spcPct val="0"/>
        </a:spcBef>
        <a:buNone/>
        <a:defRPr sz="46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11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100000"/>
        </a:lnSpc>
        <a:spcBef>
          <a:spcPts val="200"/>
        </a:spcBef>
        <a:spcAft>
          <a:spcPts val="400"/>
        </a:spcAft>
        <a:buClrTx/>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100000"/>
        </a:lnSpc>
        <a:spcBef>
          <a:spcPts val="200"/>
        </a:spcBef>
        <a:spcAft>
          <a:spcPts val="400"/>
        </a:spcAft>
        <a:buClrTx/>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100000"/>
        </a:lnSpc>
        <a:spcBef>
          <a:spcPts val="200"/>
        </a:spcBef>
        <a:spcAft>
          <a:spcPts val="400"/>
        </a:spcAft>
        <a:buClrTx/>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100000"/>
        </a:lnSpc>
        <a:spcBef>
          <a:spcPts val="200"/>
        </a:spcBef>
        <a:spcAft>
          <a:spcPts val="400"/>
        </a:spcAft>
        <a:buClrTx/>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ine 21">
            <a:extLst>
              <a:ext uri="{FF2B5EF4-FFF2-40B4-BE49-F238E27FC236}">
                <a16:creationId xmlns:a16="http://schemas.microsoft.com/office/drawing/2014/main" xmlns="" id="{3D81E597-3190-4E7B-94AD-F1A735158D7D}"/>
              </a:ext>
            </a:extLst>
          </p:cNvPr>
          <p:cNvPicPr>
            <a:picLocks noChangeAspect="1"/>
          </p:cNvPicPr>
          <p:nvPr/>
        </p:nvPicPr>
        <p:blipFill>
          <a:blip r:embed="rId2"/>
          <a:stretch>
            <a:fillRect/>
          </a:stretch>
        </p:blipFill>
        <p:spPr>
          <a:xfrm>
            <a:off x="9477181" y="335659"/>
            <a:ext cx="739318" cy="990297"/>
          </a:xfrm>
          <a:prstGeom prst="rect">
            <a:avLst/>
          </a:prstGeom>
        </p:spPr>
      </p:pic>
      <p:pic>
        <p:nvPicPr>
          <p:cNvPr id="7" name="Picture 6">
            <a:extLst>
              <a:ext uri="{FF2B5EF4-FFF2-40B4-BE49-F238E27FC236}">
                <a16:creationId xmlns:a16="http://schemas.microsoft.com/office/drawing/2014/main" xmlns="" id="{9DD4919C-9E37-4579-B3DE-8566E5C7AC91}"/>
              </a:ext>
            </a:extLst>
          </p:cNvPr>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1975501" y="294717"/>
            <a:ext cx="955707" cy="973405"/>
          </a:xfrm>
          <a:prstGeom prst="rect">
            <a:avLst/>
          </a:prstGeom>
        </p:spPr>
      </p:pic>
      <p:sp>
        <p:nvSpPr>
          <p:cNvPr id="9" name="Substituent text 15">
            <a:extLst>
              <a:ext uri="{FF2B5EF4-FFF2-40B4-BE49-F238E27FC236}">
                <a16:creationId xmlns:a16="http://schemas.microsoft.com/office/drawing/2014/main" xmlns="" id="{9D756AE9-15C0-4A09-999D-53247F5FE3C9}"/>
              </a:ext>
            </a:extLst>
          </p:cNvPr>
          <p:cNvSpPr txBox="1">
            <a:spLocks/>
          </p:cNvSpPr>
          <p:nvPr/>
        </p:nvSpPr>
        <p:spPr>
          <a:xfrm>
            <a:off x="3064476" y="770589"/>
            <a:ext cx="6367847" cy="333281"/>
          </a:xfrm>
          <a:prstGeom prst="rect">
            <a:avLst/>
          </a:prstGeom>
        </p:spPr>
        <p:txBody>
          <a:bodyPr>
            <a:noAutofit/>
          </a:bodyPr>
          <a:lstStyle>
            <a:lvl1pPr marL="91440" indent="-91440" algn="l" defTabSz="914400" rtl="0" eaLnBrk="1" latinLnBrk="0" hangingPunct="1">
              <a:lnSpc>
                <a:spcPct val="11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100000"/>
              </a:lnSpc>
              <a:spcBef>
                <a:spcPts val="200"/>
              </a:spcBef>
              <a:spcAft>
                <a:spcPts val="400"/>
              </a:spcAft>
              <a:buClrTx/>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100000"/>
              </a:lnSpc>
              <a:spcBef>
                <a:spcPts val="200"/>
              </a:spcBef>
              <a:spcAft>
                <a:spcPts val="400"/>
              </a:spcAft>
              <a:buClrTx/>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100000"/>
              </a:lnSpc>
              <a:spcBef>
                <a:spcPts val="200"/>
              </a:spcBef>
              <a:spcAft>
                <a:spcPts val="400"/>
              </a:spcAft>
              <a:buClrTx/>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100000"/>
              </a:lnSpc>
              <a:spcBef>
                <a:spcPts val="200"/>
              </a:spcBef>
              <a:spcAft>
                <a:spcPts val="400"/>
              </a:spcAft>
              <a:buClrTx/>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algn="ctr"/>
            <a:r>
              <a:rPr lang="en-US" sz="1400" b="1" dirty="0" err="1" smtClean="0">
                <a:solidFill>
                  <a:schemeClr val="accent1">
                    <a:lumMod val="50000"/>
                  </a:schemeClr>
                </a:solidFill>
              </a:rPr>
              <a:t>Duca</a:t>
            </a:r>
            <a:r>
              <a:rPr lang="en-US" sz="1400" b="1" dirty="0" smtClean="0">
                <a:solidFill>
                  <a:schemeClr val="accent1">
                    <a:lumMod val="50000"/>
                  </a:schemeClr>
                </a:solidFill>
              </a:rPr>
              <a:t> Gheorghe*, </a:t>
            </a:r>
            <a:r>
              <a:rPr lang="en-US" sz="1400" b="1" dirty="0" err="1" smtClean="0">
                <a:solidFill>
                  <a:schemeClr val="accent1">
                    <a:lumMod val="50000"/>
                  </a:schemeClr>
                </a:solidFill>
              </a:rPr>
              <a:t>Gladchi</a:t>
            </a:r>
            <a:r>
              <a:rPr lang="en-US" sz="1400" b="1" dirty="0" smtClean="0">
                <a:solidFill>
                  <a:schemeClr val="accent1">
                    <a:lumMod val="50000"/>
                  </a:schemeClr>
                </a:solidFill>
              </a:rPr>
              <a:t> </a:t>
            </a:r>
            <a:r>
              <a:rPr lang="en-US" sz="1400" b="1" dirty="0" err="1" smtClean="0">
                <a:solidFill>
                  <a:schemeClr val="accent1">
                    <a:lumMod val="50000"/>
                  </a:schemeClr>
                </a:solidFill>
              </a:rPr>
              <a:t>Viorica</a:t>
            </a:r>
            <a:r>
              <a:rPr lang="en-US" sz="1400" b="1" dirty="0" smtClean="0">
                <a:solidFill>
                  <a:schemeClr val="accent1">
                    <a:lumMod val="50000"/>
                  </a:schemeClr>
                </a:solidFill>
              </a:rPr>
              <a:t>, </a:t>
            </a:r>
            <a:r>
              <a:rPr lang="en-US" sz="1400" b="1" dirty="0" err="1" smtClean="0">
                <a:solidFill>
                  <a:schemeClr val="accent1">
                    <a:lumMod val="50000"/>
                  </a:schemeClr>
                </a:solidFill>
              </a:rPr>
              <a:t>Bunduchi</a:t>
            </a:r>
            <a:r>
              <a:rPr lang="en-US" sz="1400" b="1" dirty="0" smtClean="0">
                <a:solidFill>
                  <a:schemeClr val="accent1">
                    <a:lumMod val="50000"/>
                  </a:schemeClr>
                </a:solidFill>
              </a:rPr>
              <a:t> Elena, </a:t>
            </a:r>
            <a:r>
              <a:rPr lang="en-US" sz="1400" b="1" dirty="0" err="1" smtClean="0">
                <a:solidFill>
                  <a:schemeClr val="accent1">
                    <a:lumMod val="50000"/>
                  </a:schemeClr>
                </a:solidFill>
              </a:rPr>
              <a:t>Blonschi</a:t>
            </a:r>
            <a:r>
              <a:rPr lang="en-US" sz="1400" b="1" dirty="0" smtClean="0">
                <a:solidFill>
                  <a:schemeClr val="accent1">
                    <a:lumMod val="50000"/>
                  </a:schemeClr>
                </a:solidFill>
              </a:rPr>
              <a:t> </a:t>
            </a:r>
            <a:r>
              <a:rPr lang="en-US" sz="1400" b="1" dirty="0" err="1" smtClean="0">
                <a:solidFill>
                  <a:schemeClr val="accent1">
                    <a:lumMod val="50000"/>
                  </a:schemeClr>
                </a:solidFill>
              </a:rPr>
              <a:t>Vladislav</a:t>
            </a:r>
            <a:endParaRPr lang="en-US" sz="1400" b="1" dirty="0">
              <a:solidFill>
                <a:schemeClr val="accent1">
                  <a:lumMod val="50000"/>
                </a:schemeClr>
              </a:solidFill>
            </a:endParaRPr>
          </a:p>
        </p:txBody>
      </p:sp>
      <p:sp>
        <p:nvSpPr>
          <p:cNvPr id="11" name="Substituent text 16">
            <a:extLst>
              <a:ext uri="{FF2B5EF4-FFF2-40B4-BE49-F238E27FC236}">
                <a16:creationId xmlns:a16="http://schemas.microsoft.com/office/drawing/2014/main" xmlns="" id="{327B4BDA-B29E-47A2-80E1-F89B08545A18}"/>
              </a:ext>
            </a:extLst>
          </p:cNvPr>
          <p:cNvSpPr txBox="1">
            <a:spLocks/>
          </p:cNvSpPr>
          <p:nvPr/>
        </p:nvSpPr>
        <p:spPr>
          <a:xfrm>
            <a:off x="2748960" y="1150629"/>
            <a:ext cx="6553200" cy="634555"/>
          </a:xfrm>
          <a:prstGeom prst="rect">
            <a:avLst/>
          </a:prstGeom>
        </p:spPr>
        <p:txBody>
          <a:bodyPr/>
          <a:lstStyle>
            <a:lvl1pPr marL="91440" indent="-91440" algn="l" defTabSz="914400" rtl="0" eaLnBrk="1" latinLnBrk="0" hangingPunct="1">
              <a:lnSpc>
                <a:spcPct val="11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100000"/>
              </a:lnSpc>
              <a:spcBef>
                <a:spcPts val="200"/>
              </a:spcBef>
              <a:spcAft>
                <a:spcPts val="400"/>
              </a:spcAft>
              <a:buClrTx/>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100000"/>
              </a:lnSpc>
              <a:spcBef>
                <a:spcPts val="200"/>
              </a:spcBef>
              <a:spcAft>
                <a:spcPts val="400"/>
              </a:spcAft>
              <a:buClrTx/>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100000"/>
              </a:lnSpc>
              <a:spcBef>
                <a:spcPts val="200"/>
              </a:spcBef>
              <a:spcAft>
                <a:spcPts val="400"/>
              </a:spcAft>
              <a:buClrTx/>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100000"/>
              </a:lnSpc>
              <a:spcBef>
                <a:spcPts val="200"/>
              </a:spcBef>
              <a:spcAft>
                <a:spcPts val="400"/>
              </a:spcAft>
              <a:buClrTx/>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algn="ctr">
              <a:lnSpc>
                <a:spcPct val="100000"/>
              </a:lnSpc>
            </a:pPr>
            <a:r>
              <a:rPr lang="en-US" sz="1400" dirty="0" smtClean="0">
                <a:solidFill>
                  <a:schemeClr val="accent1">
                    <a:lumMod val="50000"/>
                  </a:schemeClr>
                </a:solidFill>
              </a:rPr>
              <a:t>Moldova State University , </a:t>
            </a:r>
          </a:p>
          <a:p>
            <a:pPr algn="ctr">
              <a:lnSpc>
                <a:spcPct val="100000"/>
              </a:lnSpc>
            </a:pPr>
            <a:r>
              <a:rPr lang="en-US" sz="1400" dirty="0" smtClean="0">
                <a:solidFill>
                  <a:schemeClr val="accent1">
                    <a:lumMod val="50000"/>
                  </a:schemeClr>
                </a:solidFill>
              </a:rPr>
              <a:t>*Corresponding author's e-mail address: ggduca@gmail.com</a:t>
            </a:r>
            <a:endParaRPr lang="en-US" sz="1400" dirty="0">
              <a:solidFill>
                <a:schemeClr val="accent1">
                  <a:lumMod val="50000"/>
                </a:schemeClr>
              </a:solidFill>
            </a:endParaRPr>
          </a:p>
        </p:txBody>
      </p:sp>
      <p:sp>
        <p:nvSpPr>
          <p:cNvPr id="13" name="Substituent text 17">
            <a:extLst>
              <a:ext uri="{FF2B5EF4-FFF2-40B4-BE49-F238E27FC236}">
                <a16:creationId xmlns:a16="http://schemas.microsoft.com/office/drawing/2014/main" xmlns="" id="{7603F159-B44B-45A3-BA65-7FA50F8A47B6}"/>
              </a:ext>
            </a:extLst>
          </p:cNvPr>
          <p:cNvSpPr txBox="1">
            <a:spLocks/>
          </p:cNvSpPr>
          <p:nvPr/>
        </p:nvSpPr>
        <p:spPr>
          <a:xfrm>
            <a:off x="2718486" y="219685"/>
            <a:ext cx="6911545" cy="282824"/>
          </a:xfrm>
          <a:prstGeom prst="rect">
            <a:avLst/>
          </a:prstGeom>
        </p:spPr>
        <p:txBody>
          <a:bodyPr/>
          <a:lstStyle>
            <a:lvl1pPr marL="91440" indent="-91440" algn="l" defTabSz="914400" rtl="0" eaLnBrk="1" latinLnBrk="0" hangingPunct="1">
              <a:lnSpc>
                <a:spcPct val="11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100000"/>
              </a:lnSpc>
              <a:spcBef>
                <a:spcPts val="200"/>
              </a:spcBef>
              <a:spcAft>
                <a:spcPts val="400"/>
              </a:spcAft>
              <a:buClrTx/>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100000"/>
              </a:lnSpc>
              <a:spcBef>
                <a:spcPts val="200"/>
              </a:spcBef>
              <a:spcAft>
                <a:spcPts val="400"/>
              </a:spcAft>
              <a:buClrTx/>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100000"/>
              </a:lnSpc>
              <a:spcBef>
                <a:spcPts val="200"/>
              </a:spcBef>
              <a:spcAft>
                <a:spcPts val="400"/>
              </a:spcAft>
              <a:buClrTx/>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100000"/>
              </a:lnSpc>
              <a:spcBef>
                <a:spcPts val="200"/>
              </a:spcBef>
              <a:spcAft>
                <a:spcPts val="400"/>
              </a:spcAft>
              <a:buClrTx/>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algn="ctr"/>
            <a:r>
              <a:rPr lang="en-US" sz="1600" b="1" dirty="0" smtClean="0">
                <a:solidFill>
                  <a:schemeClr val="accent1">
                    <a:lumMod val="50000"/>
                  </a:schemeClr>
                </a:solidFill>
              </a:rPr>
              <a:t>REDOX SELF-PURIFICATION PROCESSES OF NATURAL WATERS</a:t>
            </a:r>
          </a:p>
        </p:txBody>
      </p:sp>
      <p:sp>
        <p:nvSpPr>
          <p:cNvPr id="15" name="Substituent text 2">
            <a:extLst>
              <a:ext uri="{FF2B5EF4-FFF2-40B4-BE49-F238E27FC236}">
                <a16:creationId xmlns:a16="http://schemas.microsoft.com/office/drawing/2014/main" xmlns="" id="{FB0E6855-351C-4C19-9D1D-599223FB69C3}"/>
              </a:ext>
            </a:extLst>
          </p:cNvPr>
          <p:cNvSpPr txBox="1">
            <a:spLocks/>
          </p:cNvSpPr>
          <p:nvPr/>
        </p:nvSpPr>
        <p:spPr>
          <a:xfrm>
            <a:off x="655920" y="1959888"/>
            <a:ext cx="2547136" cy="351991"/>
          </a:xfrm>
          <a:prstGeom prst="rect">
            <a:avLst/>
          </a:prstGeom>
        </p:spPr>
        <p:txBody>
          <a:bodyPr vert="horz" lIns="91440" tIns="45720" rIns="91440" bIns="45720" rtlCol="0" anchor="ctr"/>
          <a:lstStyle>
            <a:defPPr>
              <a:defRPr lang="en-US"/>
            </a:defPPr>
            <a:lvl1pPr marL="0" algn="l"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b="1" cap="none" dirty="0">
                <a:solidFill>
                  <a:schemeClr val="tx1"/>
                </a:solidFill>
              </a:rPr>
              <a:t>Introduction</a:t>
            </a:r>
          </a:p>
        </p:txBody>
      </p:sp>
      <p:sp>
        <p:nvSpPr>
          <p:cNvPr id="17" name="Substituent text 5">
            <a:extLst>
              <a:ext uri="{FF2B5EF4-FFF2-40B4-BE49-F238E27FC236}">
                <a16:creationId xmlns:a16="http://schemas.microsoft.com/office/drawing/2014/main" xmlns="" id="{0D015FD6-D1B0-4233-BB15-8317F273D09A}"/>
              </a:ext>
            </a:extLst>
          </p:cNvPr>
          <p:cNvSpPr txBox="1">
            <a:spLocks/>
          </p:cNvSpPr>
          <p:nvPr/>
        </p:nvSpPr>
        <p:spPr>
          <a:xfrm>
            <a:off x="421616" y="3702513"/>
            <a:ext cx="3496292" cy="239760"/>
          </a:xfrm>
          <a:prstGeom prst="rect">
            <a:avLst/>
          </a:prstGeom>
        </p:spPr>
        <p:txBody>
          <a:bodyPr/>
          <a:lstStyle>
            <a:lvl1pPr marL="91440" indent="-91440" algn="l" defTabSz="914400" rtl="0" eaLnBrk="1" latinLnBrk="0" hangingPunct="1">
              <a:lnSpc>
                <a:spcPct val="11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100000"/>
              </a:lnSpc>
              <a:spcBef>
                <a:spcPts val="200"/>
              </a:spcBef>
              <a:spcAft>
                <a:spcPts val="400"/>
              </a:spcAft>
              <a:buClrTx/>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100000"/>
              </a:lnSpc>
              <a:spcBef>
                <a:spcPts val="200"/>
              </a:spcBef>
              <a:spcAft>
                <a:spcPts val="400"/>
              </a:spcAft>
              <a:buClrTx/>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100000"/>
              </a:lnSpc>
              <a:spcBef>
                <a:spcPts val="200"/>
              </a:spcBef>
              <a:spcAft>
                <a:spcPts val="400"/>
              </a:spcAft>
              <a:buClrTx/>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100000"/>
              </a:lnSpc>
              <a:spcBef>
                <a:spcPts val="200"/>
              </a:spcBef>
              <a:spcAft>
                <a:spcPts val="400"/>
              </a:spcAft>
              <a:buClrTx/>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r>
              <a:rPr lang="en-US" sz="1400" b="1" dirty="0"/>
              <a:t>Motivation and Description of Work</a:t>
            </a:r>
          </a:p>
        </p:txBody>
      </p:sp>
      <p:sp>
        <p:nvSpPr>
          <p:cNvPr id="19" name="Substituent text 1">
            <a:extLst>
              <a:ext uri="{FF2B5EF4-FFF2-40B4-BE49-F238E27FC236}">
                <a16:creationId xmlns:a16="http://schemas.microsoft.com/office/drawing/2014/main" xmlns="" id="{A61637F6-DBF5-46A3-965C-46F2B770018D}"/>
              </a:ext>
            </a:extLst>
          </p:cNvPr>
          <p:cNvSpPr txBox="1">
            <a:spLocks/>
          </p:cNvSpPr>
          <p:nvPr/>
        </p:nvSpPr>
        <p:spPr>
          <a:xfrm>
            <a:off x="4399006" y="2314832"/>
            <a:ext cx="4349578" cy="2265406"/>
          </a:xfrm>
          <a:prstGeom prst="rect">
            <a:avLst/>
          </a:prstGeom>
        </p:spPr>
        <p:txBody>
          <a:bodyPr vert="horz" lIns="91440" tIns="45720" rIns="91440" bIns="45720" rtlCol="0" anchor="ctr"/>
          <a:lstStyle>
            <a:defPPr>
              <a:defRPr lang="en-US"/>
            </a:defPPr>
            <a:lvl1pPr marL="0" algn="r" defTabSz="914400" rtl="0" eaLnBrk="1" latinLnBrk="0" hangingPunct="1">
              <a:defRPr sz="90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just"/>
            <a:r>
              <a:rPr lang="en-US" altLang="en-US" sz="1000" dirty="0" smtClean="0">
                <a:solidFill>
                  <a:srgbClr val="0070C0"/>
                </a:solidFill>
              </a:rPr>
              <a:t>Water monitoring for the period 2015-2019 revealed the following. The average annual values for the </a:t>
            </a:r>
            <a:r>
              <a:rPr lang="en-US" altLang="en-US" sz="1000" dirty="0" err="1" smtClean="0">
                <a:solidFill>
                  <a:srgbClr val="0070C0"/>
                </a:solidFill>
              </a:rPr>
              <a:t>Nistru</a:t>
            </a:r>
            <a:r>
              <a:rPr lang="en-US" altLang="en-US" sz="1000" dirty="0" smtClean="0">
                <a:solidFill>
                  <a:srgbClr val="0070C0"/>
                </a:solidFill>
              </a:rPr>
              <a:t> River show the minimum </a:t>
            </a:r>
            <a:r>
              <a:rPr lang="en-US" sz="1000" dirty="0" smtClean="0">
                <a:solidFill>
                  <a:srgbClr val="0070C0"/>
                </a:solidFill>
                <a:latin typeface="Arial" panose="020B0604020202020204" pitchFamily="34" charset="0"/>
                <a:cs typeface="Arial" panose="020B0604020202020204" pitchFamily="34" charset="0"/>
              </a:rPr>
              <a:t>H</a:t>
            </a:r>
            <a:r>
              <a:rPr lang="en-US" sz="1000" baseline="-25000" dirty="0" smtClean="0">
                <a:solidFill>
                  <a:srgbClr val="0070C0"/>
                </a:solidFill>
                <a:latin typeface="Arial" panose="020B0604020202020204" pitchFamily="34" charset="0"/>
                <a:cs typeface="Arial" panose="020B0604020202020204" pitchFamily="34" charset="0"/>
              </a:rPr>
              <a:t>2</a:t>
            </a:r>
            <a:r>
              <a:rPr lang="en-US" sz="1000" dirty="0" smtClean="0">
                <a:solidFill>
                  <a:srgbClr val="0070C0"/>
                </a:solidFill>
                <a:latin typeface="Arial" panose="020B0604020202020204" pitchFamily="34" charset="0"/>
                <a:cs typeface="Arial" panose="020B0604020202020204" pitchFamily="34" charset="0"/>
              </a:rPr>
              <a:t>O</a:t>
            </a:r>
            <a:r>
              <a:rPr lang="en-US" sz="1000" baseline="-25000" dirty="0" smtClean="0">
                <a:solidFill>
                  <a:srgbClr val="0070C0"/>
                </a:solidFill>
                <a:latin typeface="Arial" panose="020B0604020202020204" pitchFamily="34" charset="0"/>
                <a:cs typeface="Arial" panose="020B0604020202020204" pitchFamily="34" charset="0"/>
              </a:rPr>
              <a:t>2</a:t>
            </a:r>
            <a:r>
              <a:rPr lang="en-US" altLang="en-US" sz="1000" dirty="0" smtClean="0">
                <a:solidFill>
                  <a:srgbClr val="0070C0"/>
                </a:solidFill>
              </a:rPr>
              <a:t> value of 1.7 </a:t>
            </a:r>
            <a:r>
              <a:rPr lang="en-US" sz="1000" dirty="0" smtClean="0">
                <a:solidFill>
                  <a:srgbClr val="0070C0"/>
                </a:solidFill>
                <a:cs typeface="Arial" panose="020B0604020202020204" pitchFamily="34" charset="0"/>
                <a:sym typeface="Symbol"/>
              </a:rPr>
              <a:t></a:t>
            </a:r>
            <a:r>
              <a:rPr lang="en-US" altLang="en-US" sz="1000" dirty="0" smtClean="0">
                <a:solidFill>
                  <a:srgbClr val="0070C0"/>
                </a:solidFill>
              </a:rPr>
              <a:t>g/L and the maximum of 14.5 </a:t>
            </a:r>
            <a:r>
              <a:rPr lang="en-US" sz="1000" dirty="0" smtClean="0">
                <a:solidFill>
                  <a:srgbClr val="0070C0"/>
                </a:solidFill>
                <a:latin typeface="Arial" panose="020B0604020202020204" pitchFamily="34" charset="0"/>
                <a:cs typeface="Arial" panose="020B0604020202020204" pitchFamily="34" charset="0"/>
                <a:sym typeface="Symbol"/>
              </a:rPr>
              <a:t></a:t>
            </a:r>
            <a:r>
              <a:rPr lang="en-US" altLang="en-US" sz="1000" dirty="0" smtClean="0">
                <a:solidFill>
                  <a:srgbClr val="0070C0"/>
                </a:solidFill>
              </a:rPr>
              <a:t>g/L ; 0 and 20 </a:t>
            </a:r>
            <a:r>
              <a:rPr lang="en-US" sz="1000" dirty="0" smtClean="0">
                <a:solidFill>
                  <a:srgbClr val="0070C0"/>
                </a:solidFill>
                <a:latin typeface="Arial" panose="020B0604020202020204" pitchFamily="34" charset="0"/>
                <a:cs typeface="Arial" panose="020B0604020202020204" pitchFamily="34" charset="0"/>
                <a:sym typeface="Symbol"/>
              </a:rPr>
              <a:t></a:t>
            </a:r>
            <a:r>
              <a:rPr lang="en-US" altLang="en-US" sz="1000" dirty="0" smtClean="0">
                <a:solidFill>
                  <a:srgbClr val="0070C0"/>
                </a:solidFill>
              </a:rPr>
              <a:t>g/L for the </a:t>
            </a:r>
            <a:r>
              <a:rPr lang="en-US" altLang="en-US" sz="1000" dirty="0" err="1" smtClean="0">
                <a:solidFill>
                  <a:srgbClr val="0070C0"/>
                </a:solidFill>
              </a:rPr>
              <a:t>Bâc</a:t>
            </a:r>
            <a:r>
              <a:rPr lang="en-US" altLang="en-US" sz="1000" dirty="0" smtClean="0">
                <a:solidFill>
                  <a:srgbClr val="0070C0"/>
                </a:solidFill>
              </a:rPr>
              <a:t> River and 0 and 9.2 </a:t>
            </a:r>
            <a:r>
              <a:rPr lang="en-US" sz="1000" dirty="0" smtClean="0">
                <a:solidFill>
                  <a:srgbClr val="0070C0"/>
                </a:solidFill>
                <a:latin typeface="Arial" panose="020B0604020202020204" pitchFamily="34" charset="0"/>
                <a:cs typeface="Arial" panose="020B0604020202020204" pitchFamily="34" charset="0"/>
                <a:sym typeface="Symbol"/>
              </a:rPr>
              <a:t></a:t>
            </a:r>
            <a:r>
              <a:rPr lang="en-US" altLang="en-US" sz="1000" dirty="0" smtClean="0">
                <a:solidFill>
                  <a:srgbClr val="0070C0"/>
                </a:solidFill>
              </a:rPr>
              <a:t>g/L for those of the </a:t>
            </a:r>
            <a:r>
              <a:rPr lang="en-US" altLang="en-US" sz="1000" dirty="0" err="1" smtClean="0">
                <a:solidFill>
                  <a:srgbClr val="0070C0"/>
                </a:solidFill>
              </a:rPr>
              <a:t>Ichel</a:t>
            </a:r>
            <a:r>
              <a:rPr lang="en-US" altLang="en-US" sz="1000" dirty="0" smtClean="0">
                <a:solidFill>
                  <a:srgbClr val="0070C0"/>
                </a:solidFill>
              </a:rPr>
              <a:t> River; 2.4-13.2 and 2.5-8.5 </a:t>
            </a:r>
            <a:r>
              <a:rPr lang="en-US" sz="1000" dirty="0" smtClean="0">
                <a:solidFill>
                  <a:srgbClr val="0070C0"/>
                </a:solidFill>
                <a:latin typeface="Arial" panose="020B0604020202020204" pitchFamily="34" charset="0"/>
                <a:cs typeface="Arial" panose="020B0604020202020204" pitchFamily="34" charset="0"/>
                <a:sym typeface="Symbol"/>
              </a:rPr>
              <a:t></a:t>
            </a:r>
            <a:r>
              <a:rPr lang="en-US" altLang="en-US" sz="1000" dirty="0" smtClean="0">
                <a:solidFill>
                  <a:srgbClr val="0070C0"/>
                </a:solidFill>
              </a:rPr>
              <a:t>g/L for the </a:t>
            </a:r>
            <a:r>
              <a:rPr lang="en-US" altLang="en-US" sz="1000" dirty="0" err="1" smtClean="0">
                <a:solidFill>
                  <a:srgbClr val="0070C0"/>
                </a:solidFill>
              </a:rPr>
              <a:t>Ghidighici</a:t>
            </a:r>
            <a:r>
              <a:rPr lang="en-US" altLang="en-US" sz="1000" dirty="0" smtClean="0">
                <a:solidFill>
                  <a:srgbClr val="0070C0"/>
                </a:solidFill>
              </a:rPr>
              <a:t> and </a:t>
            </a:r>
            <a:r>
              <a:rPr lang="en-US" altLang="en-US" sz="1000" dirty="0" err="1" smtClean="0">
                <a:solidFill>
                  <a:srgbClr val="0070C0"/>
                </a:solidFill>
              </a:rPr>
              <a:t>Danceni</a:t>
            </a:r>
            <a:r>
              <a:rPr lang="en-US" altLang="en-US" sz="1000" dirty="0" smtClean="0">
                <a:solidFill>
                  <a:srgbClr val="0070C0"/>
                </a:solidFill>
              </a:rPr>
              <a:t> lake respectively (fig.1). The peroxide concentrations were frequently closer to the lower limit of this oxidant in natural waters (10-100 </a:t>
            </a:r>
            <a:r>
              <a:rPr lang="en-US" sz="1000" dirty="0" smtClean="0">
                <a:solidFill>
                  <a:srgbClr val="0070C0"/>
                </a:solidFill>
                <a:latin typeface="Arial" panose="020B0604020202020204" pitchFamily="34" charset="0"/>
                <a:cs typeface="Arial" panose="020B0604020202020204" pitchFamily="34" charset="0"/>
                <a:sym typeface="Symbol"/>
              </a:rPr>
              <a:t></a:t>
            </a:r>
            <a:r>
              <a:rPr lang="en-US" altLang="en-US" sz="1000" dirty="0" smtClean="0">
                <a:solidFill>
                  <a:srgbClr val="0070C0"/>
                </a:solidFill>
              </a:rPr>
              <a:t>g/L ), showing a constant and high </a:t>
            </a:r>
            <a:r>
              <a:rPr lang="en-US" sz="1000" dirty="0" smtClean="0">
                <a:solidFill>
                  <a:srgbClr val="0070C0"/>
                </a:solidFill>
                <a:latin typeface="Arial" panose="020B0604020202020204" pitchFamily="34" charset="0"/>
                <a:cs typeface="Arial" panose="020B0604020202020204" pitchFamily="34" charset="0"/>
              </a:rPr>
              <a:t>H</a:t>
            </a:r>
            <a:r>
              <a:rPr lang="en-US" sz="1000" baseline="-25000" dirty="0" smtClean="0">
                <a:solidFill>
                  <a:srgbClr val="0070C0"/>
                </a:solidFill>
                <a:latin typeface="Arial" panose="020B0604020202020204" pitchFamily="34" charset="0"/>
                <a:cs typeface="Arial" panose="020B0604020202020204" pitchFamily="34" charset="0"/>
              </a:rPr>
              <a:t>2</a:t>
            </a:r>
            <a:r>
              <a:rPr lang="en-US" sz="1000" dirty="0" smtClean="0">
                <a:solidFill>
                  <a:srgbClr val="0070C0"/>
                </a:solidFill>
                <a:latin typeface="Arial" panose="020B0604020202020204" pitchFamily="34" charset="0"/>
                <a:cs typeface="Arial" panose="020B0604020202020204" pitchFamily="34" charset="0"/>
              </a:rPr>
              <a:t>O</a:t>
            </a:r>
            <a:r>
              <a:rPr lang="en-US" sz="1000" baseline="-25000" dirty="0" smtClean="0">
                <a:solidFill>
                  <a:srgbClr val="0070C0"/>
                </a:solidFill>
                <a:latin typeface="Arial" panose="020B0604020202020204" pitchFamily="34" charset="0"/>
                <a:cs typeface="Arial" panose="020B0604020202020204" pitchFamily="34" charset="0"/>
              </a:rPr>
              <a:t>2</a:t>
            </a:r>
            <a:r>
              <a:rPr lang="en-US" altLang="en-US" sz="1000" dirty="0" smtClean="0">
                <a:solidFill>
                  <a:srgbClr val="0070C0"/>
                </a:solidFill>
              </a:rPr>
              <a:t> consumption in self-purification of these natural waters.</a:t>
            </a:r>
          </a:p>
          <a:p>
            <a:pPr algn="just"/>
            <a:r>
              <a:rPr lang="en-US" altLang="en-US" sz="1000" dirty="0" smtClean="0">
                <a:solidFill>
                  <a:srgbClr val="0070C0"/>
                </a:solidFill>
              </a:rPr>
              <a:t>     In the rivers and tributaries waters the reducing compounds (Red) are detected from 2016: 1.7-2.5 </a:t>
            </a:r>
            <a:r>
              <a:rPr lang="en-US" sz="1000" dirty="0" smtClean="0">
                <a:solidFill>
                  <a:srgbClr val="0070C0"/>
                </a:solidFill>
                <a:latin typeface="Arial" panose="020B0604020202020204" pitchFamily="34" charset="0"/>
                <a:cs typeface="Arial" panose="020B0604020202020204" pitchFamily="34" charset="0"/>
                <a:sym typeface="Symbol"/>
              </a:rPr>
              <a:t></a:t>
            </a:r>
            <a:r>
              <a:rPr lang="en-US" altLang="en-US" sz="1000" dirty="0" smtClean="0">
                <a:solidFill>
                  <a:srgbClr val="0070C0"/>
                </a:solidFill>
              </a:rPr>
              <a:t>g/L in the </a:t>
            </a:r>
            <a:r>
              <a:rPr lang="en-US" altLang="en-US" sz="1000" dirty="0" err="1" smtClean="0">
                <a:solidFill>
                  <a:srgbClr val="0070C0"/>
                </a:solidFill>
              </a:rPr>
              <a:t>Nistru</a:t>
            </a:r>
            <a:r>
              <a:rPr lang="en-US" altLang="en-US" sz="1000" dirty="0" smtClean="0">
                <a:solidFill>
                  <a:srgbClr val="0070C0"/>
                </a:solidFill>
              </a:rPr>
              <a:t> River; 3.4 </a:t>
            </a:r>
            <a:r>
              <a:rPr lang="en-US" sz="1000" dirty="0" smtClean="0">
                <a:solidFill>
                  <a:srgbClr val="0070C0"/>
                </a:solidFill>
                <a:latin typeface="Arial" panose="020B0604020202020204" pitchFamily="34" charset="0"/>
                <a:cs typeface="Arial" panose="020B0604020202020204" pitchFamily="34" charset="0"/>
                <a:sym typeface="Symbol"/>
              </a:rPr>
              <a:t></a:t>
            </a:r>
            <a:r>
              <a:rPr lang="en-US" altLang="en-US" sz="1000" dirty="0" smtClean="0">
                <a:solidFill>
                  <a:srgbClr val="0070C0"/>
                </a:solidFill>
              </a:rPr>
              <a:t>g/L – </a:t>
            </a:r>
            <a:r>
              <a:rPr lang="en-US" altLang="en-US" sz="1000" dirty="0" err="1" smtClean="0">
                <a:solidFill>
                  <a:srgbClr val="0070C0"/>
                </a:solidFill>
              </a:rPr>
              <a:t>Răut</a:t>
            </a:r>
            <a:r>
              <a:rPr lang="en-US" altLang="en-US" sz="1000" dirty="0" smtClean="0">
                <a:solidFill>
                  <a:srgbClr val="0070C0"/>
                </a:solidFill>
              </a:rPr>
              <a:t> River and 2.8 </a:t>
            </a:r>
            <a:r>
              <a:rPr lang="en-US" sz="1000" dirty="0" smtClean="0">
                <a:solidFill>
                  <a:srgbClr val="0070C0"/>
                </a:solidFill>
                <a:latin typeface="Arial" panose="020B0604020202020204" pitchFamily="34" charset="0"/>
                <a:cs typeface="Arial" panose="020B0604020202020204" pitchFamily="34" charset="0"/>
                <a:sym typeface="Symbol"/>
              </a:rPr>
              <a:t></a:t>
            </a:r>
            <a:r>
              <a:rPr lang="en-US" altLang="en-US" sz="1000" dirty="0" smtClean="0">
                <a:solidFill>
                  <a:srgbClr val="0070C0"/>
                </a:solidFill>
              </a:rPr>
              <a:t>g/L – </a:t>
            </a:r>
            <a:r>
              <a:rPr lang="en-US" altLang="en-US" sz="1000" dirty="0" err="1" smtClean="0">
                <a:solidFill>
                  <a:srgbClr val="0070C0"/>
                </a:solidFill>
              </a:rPr>
              <a:t>Ichel</a:t>
            </a:r>
            <a:r>
              <a:rPr lang="en-US" altLang="en-US" sz="1000" dirty="0" smtClean="0">
                <a:solidFill>
                  <a:srgbClr val="0070C0"/>
                </a:solidFill>
              </a:rPr>
              <a:t> River. Subsequently, the detected concentration was decreased. In the </a:t>
            </a:r>
            <a:r>
              <a:rPr lang="en-US" altLang="en-US" sz="1000" dirty="0" err="1" smtClean="0">
                <a:solidFill>
                  <a:srgbClr val="0070C0"/>
                </a:solidFill>
              </a:rPr>
              <a:t>Ghidighici</a:t>
            </a:r>
            <a:r>
              <a:rPr lang="en-US" altLang="en-US" sz="1000" dirty="0" smtClean="0">
                <a:solidFill>
                  <a:srgbClr val="0070C0"/>
                </a:solidFill>
              </a:rPr>
              <a:t> lake the reducing compounds was only once detected in 2016 (0.2 </a:t>
            </a:r>
            <a:r>
              <a:rPr lang="en-US" sz="1000" dirty="0" smtClean="0">
                <a:solidFill>
                  <a:srgbClr val="0070C0"/>
                </a:solidFill>
                <a:latin typeface="Arial" panose="020B0604020202020204" pitchFamily="34" charset="0"/>
                <a:cs typeface="Arial" panose="020B0604020202020204" pitchFamily="34" charset="0"/>
                <a:sym typeface="Symbol"/>
              </a:rPr>
              <a:t></a:t>
            </a:r>
            <a:r>
              <a:rPr lang="en-US" altLang="en-US" sz="1000" dirty="0" smtClean="0">
                <a:solidFill>
                  <a:srgbClr val="0070C0"/>
                </a:solidFill>
              </a:rPr>
              <a:t>g/L ), while in </a:t>
            </a:r>
            <a:r>
              <a:rPr lang="en-US" altLang="en-US" sz="1000" dirty="0" err="1" smtClean="0">
                <a:solidFill>
                  <a:srgbClr val="0070C0"/>
                </a:solidFill>
              </a:rPr>
              <a:t>Danceni</a:t>
            </a:r>
            <a:r>
              <a:rPr lang="en-US" altLang="en-US" sz="1000" dirty="0" smtClean="0">
                <a:solidFill>
                  <a:srgbClr val="0070C0"/>
                </a:solidFill>
              </a:rPr>
              <a:t> lake waters during the entire monitoring period (fig. 2).</a:t>
            </a:r>
          </a:p>
          <a:p>
            <a:pPr algn="just"/>
            <a:endParaRPr lang="en-US" altLang="en-US" sz="1000" dirty="0">
              <a:solidFill>
                <a:srgbClr val="0070C0"/>
              </a:solidFill>
            </a:endParaRPr>
          </a:p>
        </p:txBody>
      </p:sp>
      <p:sp>
        <p:nvSpPr>
          <p:cNvPr id="21" name="Substituent text 2">
            <a:extLst>
              <a:ext uri="{FF2B5EF4-FFF2-40B4-BE49-F238E27FC236}">
                <a16:creationId xmlns:a16="http://schemas.microsoft.com/office/drawing/2014/main" xmlns="" id="{BF7A37A3-50B2-49FC-920B-C3FF90711F1E}"/>
              </a:ext>
            </a:extLst>
          </p:cNvPr>
          <p:cNvSpPr txBox="1">
            <a:spLocks/>
          </p:cNvSpPr>
          <p:nvPr/>
        </p:nvSpPr>
        <p:spPr>
          <a:xfrm>
            <a:off x="4400538" y="1964410"/>
            <a:ext cx="2547136" cy="447925"/>
          </a:xfrm>
          <a:prstGeom prst="rect">
            <a:avLst/>
          </a:prstGeom>
        </p:spPr>
        <p:txBody>
          <a:bodyPr vert="horz" lIns="91440" tIns="45720" rIns="91440" bIns="45720" rtlCol="0" anchor="ctr"/>
          <a:lstStyle>
            <a:defPPr>
              <a:defRPr lang="en-US"/>
            </a:defPPr>
            <a:lvl1pPr marL="0" algn="l"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b="1" cap="none" dirty="0">
                <a:solidFill>
                  <a:schemeClr val="tx1"/>
                </a:solidFill>
              </a:rPr>
              <a:t>Results</a:t>
            </a:r>
          </a:p>
        </p:txBody>
      </p:sp>
      <p:sp>
        <p:nvSpPr>
          <p:cNvPr id="23" name="Substituent text 1">
            <a:extLst>
              <a:ext uri="{FF2B5EF4-FFF2-40B4-BE49-F238E27FC236}">
                <a16:creationId xmlns:a16="http://schemas.microsoft.com/office/drawing/2014/main" xmlns="" id="{66EE445D-CE1A-4D9F-B276-75C8D6A1B0BD}"/>
              </a:ext>
            </a:extLst>
          </p:cNvPr>
          <p:cNvSpPr txBox="1">
            <a:spLocks/>
          </p:cNvSpPr>
          <p:nvPr/>
        </p:nvSpPr>
        <p:spPr>
          <a:xfrm>
            <a:off x="8760090" y="2331371"/>
            <a:ext cx="3322552" cy="956281"/>
          </a:xfrm>
          <a:prstGeom prst="rect">
            <a:avLst/>
          </a:prstGeom>
        </p:spPr>
        <p:txBody>
          <a:bodyPr vert="horz" lIns="91440" tIns="45720" rIns="91440" bIns="45720" rtlCol="0" anchor="ctr"/>
          <a:lstStyle>
            <a:defPPr>
              <a:defRPr lang="en-US"/>
            </a:defPPr>
            <a:lvl1pPr marL="0" algn="r" defTabSz="914400" rtl="0" eaLnBrk="1" latinLnBrk="0" hangingPunct="1">
              <a:defRPr sz="90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just"/>
            <a:r>
              <a:rPr lang="en-US" altLang="en-US" sz="1000" dirty="0" smtClean="0">
                <a:solidFill>
                  <a:srgbClr val="0070C0"/>
                </a:solidFill>
              </a:rPr>
              <a:t>Both the individual and the annual average values shows low concentration (about 10 </a:t>
            </a:r>
            <a:r>
              <a:rPr lang="en-US" sz="1000" dirty="0" smtClean="0">
                <a:solidFill>
                  <a:srgbClr val="0070C0"/>
                </a:solidFill>
                <a:latin typeface="Arial" panose="020B0604020202020204" pitchFamily="34" charset="0"/>
                <a:cs typeface="Arial" panose="020B0604020202020204" pitchFamily="34" charset="0"/>
                <a:sym typeface="Symbol"/>
              </a:rPr>
              <a:t></a:t>
            </a:r>
            <a:r>
              <a:rPr lang="en-US" altLang="en-US" sz="1000" dirty="0" smtClean="0">
                <a:solidFill>
                  <a:srgbClr val="0070C0"/>
                </a:solidFill>
              </a:rPr>
              <a:t>g/L ) or lack of </a:t>
            </a:r>
            <a:r>
              <a:rPr lang="en-US" sz="1000" dirty="0" smtClean="0">
                <a:solidFill>
                  <a:srgbClr val="0070C0"/>
                </a:solidFill>
                <a:latin typeface="Arial" panose="020B0604020202020204" pitchFamily="34" charset="0"/>
                <a:cs typeface="Arial" panose="020B0604020202020204" pitchFamily="34" charset="0"/>
              </a:rPr>
              <a:t>H</a:t>
            </a:r>
            <a:r>
              <a:rPr lang="en-US" sz="1000" baseline="-25000" dirty="0" smtClean="0">
                <a:solidFill>
                  <a:srgbClr val="0070C0"/>
                </a:solidFill>
                <a:latin typeface="Arial" panose="020B0604020202020204" pitchFamily="34" charset="0"/>
                <a:cs typeface="Arial" panose="020B0604020202020204" pitchFamily="34" charset="0"/>
              </a:rPr>
              <a:t>2</a:t>
            </a:r>
            <a:r>
              <a:rPr lang="en-US" sz="1000" dirty="0" smtClean="0">
                <a:solidFill>
                  <a:srgbClr val="0070C0"/>
                </a:solidFill>
                <a:latin typeface="Arial" panose="020B0604020202020204" pitchFamily="34" charset="0"/>
                <a:cs typeface="Arial" panose="020B0604020202020204" pitchFamily="34" charset="0"/>
              </a:rPr>
              <a:t>O</a:t>
            </a:r>
            <a:r>
              <a:rPr lang="en-US" sz="1000" baseline="-25000" dirty="0" smtClean="0">
                <a:solidFill>
                  <a:srgbClr val="0070C0"/>
                </a:solidFill>
                <a:latin typeface="Arial" panose="020B0604020202020204" pitchFamily="34" charset="0"/>
                <a:cs typeface="Arial" panose="020B0604020202020204" pitchFamily="34" charset="0"/>
              </a:rPr>
              <a:t>2</a:t>
            </a:r>
            <a:r>
              <a:rPr lang="en-US" altLang="en-US" sz="1000" dirty="0" smtClean="0">
                <a:solidFill>
                  <a:srgbClr val="0070C0"/>
                </a:solidFill>
              </a:rPr>
              <a:t> in all analyzed waters, proving a constant </a:t>
            </a:r>
            <a:r>
              <a:rPr lang="en-US" sz="1000" dirty="0" smtClean="0">
                <a:solidFill>
                  <a:srgbClr val="0070C0"/>
                </a:solidFill>
                <a:latin typeface="Arial" panose="020B0604020202020204" pitchFamily="34" charset="0"/>
                <a:cs typeface="Arial" panose="020B0604020202020204" pitchFamily="34" charset="0"/>
              </a:rPr>
              <a:t>H</a:t>
            </a:r>
            <a:r>
              <a:rPr lang="en-US" sz="1000" baseline="-25000" dirty="0" smtClean="0">
                <a:solidFill>
                  <a:srgbClr val="0070C0"/>
                </a:solidFill>
                <a:latin typeface="Arial" panose="020B0604020202020204" pitchFamily="34" charset="0"/>
                <a:cs typeface="Arial" panose="020B0604020202020204" pitchFamily="34" charset="0"/>
              </a:rPr>
              <a:t>2</a:t>
            </a:r>
            <a:r>
              <a:rPr lang="en-US" sz="1000" dirty="0" smtClean="0">
                <a:solidFill>
                  <a:srgbClr val="0070C0"/>
                </a:solidFill>
                <a:latin typeface="Arial" panose="020B0604020202020204" pitchFamily="34" charset="0"/>
                <a:cs typeface="Arial" panose="020B0604020202020204" pitchFamily="34" charset="0"/>
              </a:rPr>
              <a:t>O</a:t>
            </a:r>
            <a:r>
              <a:rPr lang="en-US" sz="1000" baseline="-25000" dirty="0" smtClean="0">
                <a:solidFill>
                  <a:srgbClr val="0070C0"/>
                </a:solidFill>
                <a:latin typeface="Arial" panose="020B0604020202020204" pitchFamily="34" charset="0"/>
                <a:cs typeface="Arial" panose="020B0604020202020204" pitchFamily="34" charset="0"/>
              </a:rPr>
              <a:t>2</a:t>
            </a:r>
            <a:r>
              <a:rPr lang="en-US" altLang="en-US" sz="1000" dirty="0" smtClean="0">
                <a:solidFill>
                  <a:srgbClr val="0070C0"/>
                </a:solidFill>
              </a:rPr>
              <a:t> consumption in self-purification processes of the in natural waters, the oxidized substances content by </a:t>
            </a:r>
            <a:r>
              <a:rPr lang="en-US" sz="1000" dirty="0" smtClean="0">
                <a:solidFill>
                  <a:srgbClr val="0070C0"/>
                </a:solidFill>
                <a:latin typeface="Arial" panose="020B0604020202020204" pitchFamily="34" charset="0"/>
                <a:cs typeface="Arial" panose="020B0604020202020204" pitchFamily="34" charset="0"/>
              </a:rPr>
              <a:t>H</a:t>
            </a:r>
            <a:r>
              <a:rPr lang="en-US" sz="1000" baseline="-25000" dirty="0" smtClean="0">
                <a:solidFill>
                  <a:srgbClr val="0070C0"/>
                </a:solidFill>
                <a:latin typeface="Arial" panose="020B0604020202020204" pitchFamily="34" charset="0"/>
                <a:cs typeface="Arial" panose="020B0604020202020204" pitchFamily="34" charset="0"/>
              </a:rPr>
              <a:t>2</a:t>
            </a:r>
            <a:r>
              <a:rPr lang="en-US" sz="1000" dirty="0" smtClean="0">
                <a:solidFill>
                  <a:srgbClr val="0070C0"/>
                </a:solidFill>
                <a:latin typeface="Arial" panose="020B0604020202020204" pitchFamily="34" charset="0"/>
                <a:cs typeface="Arial" panose="020B0604020202020204" pitchFamily="34" charset="0"/>
              </a:rPr>
              <a:t>O</a:t>
            </a:r>
            <a:r>
              <a:rPr lang="en-US" sz="1000" baseline="-25000" dirty="0" smtClean="0">
                <a:solidFill>
                  <a:srgbClr val="0070C0"/>
                </a:solidFill>
                <a:latin typeface="Arial" panose="020B0604020202020204" pitchFamily="34" charset="0"/>
                <a:cs typeface="Arial" panose="020B0604020202020204" pitchFamily="34" charset="0"/>
              </a:rPr>
              <a:t>2</a:t>
            </a:r>
            <a:r>
              <a:rPr lang="en-US" altLang="en-US" sz="1000" dirty="0" smtClean="0">
                <a:solidFill>
                  <a:srgbClr val="0070C0"/>
                </a:solidFill>
              </a:rPr>
              <a:t> was frequently high.</a:t>
            </a:r>
            <a:endParaRPr lang="en-US" altLang="en-US" sz="1000" dirty="0">
              <a:solidFill>
                <a:srgbClr val="0070C0"/>
              </a:solidFill>
            </a:endParaRPr>
          </a:p>
        </p:txBody>
      </p:sp>
      <p:sp>
        <p:nvSpPr>
          <p:cNvPr id="25" name="Substituent text 2">
            <a:extLst>
              <a:ext uri="{FF2B5EF4-FFF2-40B4-BE49-F238E27FC236}">
                <a16:creationId xmlns:a16="http://schemas.microsoft.com/office/drawing/2014/main" xmlns="" id="{56B00CBA-933D-424B-890B-F85D8D4EB6B6}"/>
              </a:ext>
            </a:extLst>
          </p:cNvPr>
          <p:cNvSpPr txBox="1">
            <a:spLocks/>
          </p:cNvSpPr>
          <p:nvPr/>
        </p:nvSpPr>
        <p:spPr>
          <a:xfrm>
            <a:off x="8698093" y="2005733"/>
            <a:ext cx="2547136" cy="447925"/>
          </a:xfrm>
          <a:prstGeom prst="rect">
            <a:avLst/>
          </a:prstGeom>
        </p:spPr>
        <p:txBody>
          <a:bodyPr vert="horz" lIns="91440" tIns="45720" rIns="91440" bIns="45720" rtlCol="0" anchor="ctr"/>
          <a:lstStyle>
            <a:defPPr>
              <a:defRPr lang="en-US"/>
            </a:defPPr>
            <a:lvl1pPr marL="0" algn="l"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b="1" cap="none" dirty="0">
                <a:solidFill>
                  <a:schemeClr val="tx1"/>
                </a:solidFill>
              </a:rPr>
              <a:t>Conclusions</a:t>
            </a:r>
          </a:p>
        </p:txBody>
      </p:sp>
      <p:sp>
        <p:nvSpPr>
          <p:cNvPr id="27" name="Substituent text 1">
            <a:extLst>
              <a:ext uri="{FF2B5EF4-FFF2-40B4-BE49-F238E27FC236}">
                <a16:creationId xmlns:a16="http://schemas.microsoft.com/office/drawing/2014/main" xmlns="" id="{C85E35B6-B49A-4006-89A4-ED4E183F41A1}"/>
              </a:ext>
            </a:extLst>
          </p:cNvPr>
          <p:cNvSpPr txBox="1">
            <a:spLocks/>
          </p:cNvSpPr>
          <p:nvPr/>
        </p:nvSpPr>
        <p:spPr>
          <a:xfrm>
            <a:off x="8808469" y="4020694"/>
            <a:ext cx="3220982" cy="870483"/>
          </a:xfrm>
          <a:prstGeom prst="rect">
            <a:avLst/>
          </a:prstGeom>
        </p:spPr>
        <p:txBody>
          <a:bodyPr vert="horz" lIns="91440" tIns="45720" rIns="91440" bIns="45720" rtlCol="0" anchor="ctr"/>
          <a:lstStyle>
            <a:defPPr>
              <a:defRPr lang="en-US"/>
            </a:defPPr>
            <a:lvl1pPr marL="0" algn="r" defTabSz="914400" rtl="0" eaLnBrk="1" latinLnBrk="0" hangingPunct="1">
              <a:defRPr sz="90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just"/>
            <a:r>
              <a:rPr lang="en-US" altLang="en-US" sz="1000" dirty="0">
                <a:solidFill>
                  <a:schemeClr val="accent1"/>
                </a:solidFill>
              </a:rPr>
              <a:t>[1</a:t>
            </a:r>
            <a:r>
              <a:rPr lang="en-US" altLang="en-US" sz="1000" dirty="0" smtClean="0">
                <a:solidFill>
                  <a:schemeClr val="accent1"/>
                </a:solidFill>
              </a:rPr>
              <a:t>] DUCA, </a:t>
            </a:r>
            <a:r>
              <a:rPr lang="en-US" altLang="en-US" sz="1000" dirty="0" err="1" smtClean="0">
                <a:solidFill>
                  <a:schemeClr val="accent1"/>
                </a:solidFill>
              </a:rPr>
              <a:t>Gh</a:t>
            </a:r>
            <a:r>
              <a:rPr lang="en-US" altLang="en-US" sz="1000" dirty="0" smtClean="0">
                <a:solidFill>
                  <a:schemeClr val="accent1"/>
                </a:solidFill>
              </a:rPr>
              <a:t>., TRAVIN, S. Reaction’s mechanisms and applications of hydrogen peroxide.  In:  </a:t>
            </a:r>
            <a:r>
              <a:rPr lang="en-US" altLang="en-US" sz="1000" i="1" dirty="0" smtClean="0">
                <a:solidFill>
                  <a:schemeClr val="accent1"/>
                </a:solidFill>
              </a:rPr>
              <a:t>American Journal of Physical Chemistry.</a:t>
            </a:r>
            <a:r>
              <a:rPr lang="en-US" altLang="en-US" sz="1000" dirty="0" smtClean="0">
                <a:solidFill>
                  <a:schemeClr val="accent1"/>
                </a:solidFill>
              </a:rPr>
              <a:t> 2020, Vol. 9, N. 2, pp. 36-44</a:t>
            </a:r>
          </a:p>
          <a:p>
            <a:pPr algn="just"/>
            <a:endParaRPr lang="en-US" altLang="en-US" sz="1000" dirty="0">
              <a:solidFill>
                <a:srgbClr val="0070C0"/>
              </a:solidFill>
            </a:endParaRPr>
          </a:p>
          <a:p>
            <a:pPr algn="just"/>
            <a:endParaRPr lang="en-US" altLang="en-US" sz="1000" dirty="0">
              <a:solidFill>
                <a:srgbClr val="0070C0"/>
              </a:solidFill>
            </a:endParaRPr>
          </a:p>
        </p:txBody>
      </p:sp>
      <p:sp>
        <p:nvSpPr>
          <p:cNvPr id="29" name="Substituent text 2">
            <a:extLst>
              <a:ext uri="{FF2B5EF4-FFF2-40B4-BE49-F238E27FC236}">
                <a16:creationId xmlns:a16="http://schemas.microsoft.com/office/drawing/2014/main" xmlns="" id="{CCBA35F4-30E1-4C7B-899E-AB2368A0BE22}"/>
              </a:ext>
            </a:extLst>
          </p:cNvPr>
          <p:cNvSpPr txBox="1">
            <a:spLocks/>
          </p:cNvSpPr>
          <p:nvPr/>
        </p:nvSpPr>
        <p:spPr>
          <a:xfrm>
            <a:off x="9139433" y="3373862"/>
            <a:ext cx="2547136" cy="447925"/>
          </a:xfrm>
          <a:prstGeom prst="rect">
            <a:avLst/>
          </a:prstGeom>
        </p:spPr>
        <p:txBody>
          <a:bodyPr vert="horz" lIns="91440" tIns="45720" rIns="91440" bIns="45720" rtlCol="0" anchor="ctr"/>
          <a:lstStyle>
            <a:defPPr>
              <a:defRPr lang="en-US"/>
            </a:defPPr>
            <a:lvl1pPr marL="0" algn="l"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b="1" cap="none" dirty="0">
                <a:solidFill>
                  <a:schemeClr val="tx1"/>
                </a:solidFill>
              </a:rPr>
              <a:t>References</a:t>
            </a:r>
          </a:p>
        </p:txBody>
      </p:sp>
      <p:sp>
        <p:nvSpPr>
          <p:cNvPr id="31" name="Substituent text 2">
            <a:extLst>
              <a:ext uri="{FF2B5EF4-FFF2-40B4-BE49-F238E27FC236}">
                <a16:creationId xmlns:a16="http://schemas.microsoft.com/office/drawing/2014/main" xmlns="" id="{86639826-E1D8-43D9-B7D3-811090F20730}"/>
              </a:ext>
            </a:extLst>
          </p:cNvPr>
          <p:cNvSpPr txBox="1">
            <a:spLocks/>
          </p:cNvSpPr>
          <p:nvPr/>
        </p:nvSpPr>
        <p:spPr>
          <a:xfrm>
            <a:off x="264935" y="6413873"/>
            <a:ext cx="11356491" cy="447925"/>
          </a:xfrm>
          <a:prstGeom prst="rect">
            <a:avLst/>
          </a:prstGeom>
        </p:spPr>
        <p:txBody>
          <a:bodyPr vert="horz" lIns="91440" tIns="45720" rIns="91440" bIns="45720" rtlCol="0" anchor="ctr"/>
          <a:lstStyle>
            <a:defPPr>
              <a:defRPr lang="en-US"/>
            </a:defPPr>
            <a:lvl1pPr marL="0" algn="l"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fr-FR" sz="1400" cap="none" dirty="0">
                <a:solidFill>
                  <a:schemeClr val="bg1"/>
                </a:solidFill>
              </a:rPr>
              <a:t>Targul </a:t>
            </a:r>
            <a:r>
              <a:rPr lang="ro-RO" sz="1400" cap="none" dirty="0">
                <a:solidFill>
                  <a:schemeClr val="bg1"/>
                </a:solidFill>
              </a:rPr>
              <a:t>International</a:t>
            </a:r>
            <a:r>
              <a:rPr lang="fr-FR" sz="1400" cap="none" dirty="0">
                <a:solidFill>
                  <a:schemeClr val="bg1"/>
                </a:solidFill>
              </a:rPr>
              <a:t> de </a:t>
            </a:r>
            <a:r>
              <a:rPr lang="ro-RO" sz="1400" cap="none" dirty="0">
                <a:solidFill>
                  <a:schemeClr val="bg1"/>
                </a:solidFill>
              </a:rPr>
              <a:t>Invent</a:t>
            </a:r>
            <a:r>
              <a:rPr lang="fr-FR" sz="1400" cap="none" dirty="0">
                <a:solidFill>
                  <a:schemeClr val="bg1"/>
                </a:solidFill>
              </a:rPr>
              <a:t>ii si </a:t>
            </a:r>
            <a:r>
              <a:rPr lang="fr-FR" sz="1400" cap="none" dirty="0" err="1">
                <a:solidFill>
                  <a:schemeClr val="bg1"/>
                </a:solidFill>
              </a:rPr>
              <a:t>Idei</a:t>
            </a:r>
            <a:r>
              <a:rPr lang="fr-FR" sz="1400" cap="none" dirty="0">
                <a:solidFill>
                  <a:schemeClr val="bg1"/>
                </a:solidFill>
              </a:rPr>
              <a:t> Practice </a:t>
            </a:r>
            <a:r>
              <a:rPr lang="fr-FR" sz="1400" cap="none" dirty="0" err="1">
                <a:solidFill>
                  <a:schemeClr val="bg1"/>
                </a:solidFill>
              </a:rPr>
              <a:t>Invent</a:t>
            </a:r>
            <a:r>
              <a:rPr lang="fr-FR" sz="1400" cap="none" dirty="0">
                <a:solidFill>
                  <a:schemeClr val="bg1"/>
                </a:solidFill>
              </a:rPr>
              <a:t> – Invest Constantin-Marin </a:t>
            </a:r>
            <a:r>
              <a:rPr lang="fr-FR" sz="1400" cap="none" dirty="0" err="1">
                <a:solidFill>
                  <a:schemeClr val="bg1"/>
                </a:solidFill>
              </a:rPr>
              <a:t>Antohi</a:t>
            </a:r>
            <a:r>
              <a:rPr lang="fr-FR" sz="1400" cap="none" dirty="0">
                <a:solidFill>
                  <a:schemeClr val="bg1"/>
                </a:solidFill>
              </a:rPr>
              <a:t>, </a:t>
            </a:r>
            <a:r>
              <a:rPr lang="fr-FR" sz="1400" cap="none" dirty="0" err="1">
                <a:solidFill>
                  <a:schemeClr val="bg1"/>
                </a:solidFill>
              </a:rPr>
              <a:t>editia</a:t>
            </a:r>
            <a:r>
              <a:rPr lang="fr-FR" sz="1400" cap="none" dirty="0">
                <a:solidFill>
                  <a:schemeClr val="bg1"/>
                </a:solidFill>
              </a:rPr>
              <a:t> 12- a, Iasi, Romania</a:t>
            </a:r>
            <a:endParaRPr lang="en-US" sz="1400" cap="none" dirty="0">
              <a:solidFill>
                <a:schemeClr val="bg1"/>
              </a:solidFill>
            </a:endParaRPr>
          </a:p>
        </p:txBody>
      </p:sp>
      <p:sp>
        <p:nvSpPr>
          <p:cNvPr id="18" name="Substituent text 1">
            <a:extLst>
              <a:ext uri="{FF2B5EF4-FFF2-40B4-BE49-F238E27FC236}">
                <a16:creationId xmlns:a16="http://schemas.microsoft.com/office/drawing/2014/main" xmlns="" id="{190322AB-09BC-43C4-92F9-545178F9D7A8}"/>
              </a:ext>
            </a:extLst>
          </p:cNvPr>
          <p:cNvSpPr txBox="1">
            <a:spLocks/>
          </p:cNvSpPr>
          <p:nvPr/>
        </p:nvSpPr>
        <p:spPr>
          <a:xfrm>
            <a:off x="112144" y="2242868"/>
            <a:ext cx="4303258" cy="1454134"/>
          </a:xfrm>
          <a:prstGeom prst="rect">
            <a:avLst/>
          </a:prstGeom>
        </p:spPr>
        <p:txBody>
          <a:bodyPr vert="horz" lIns="91440" tIns="45720" rIns="91440" bIns="45720" rtlCol="0" anchor="ctr"/>
          <a:lstStyle>
            <a:defPPr>
              <a:defRPr lang="en-US"/>
            </a:defPPr>
            <a:lvl1pPr marL="0" algn="r" defTabSz="914400" rtl="0" eaLnBrk="1" latinLnBrk="0" hangingPunct="1">
              <a:defRPr sz="90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just"/>
            <a:r>
              <a:rPr lang="en-US" altLang="en-US" sz="1000" dirty="0" smtClean="0">
                <a:solidFill>
                  <a:srgbClr val="0070C0"/>
                </a:solidFill>
              </a:rPr>
              <a:t>The oxygen biogeochemical cycle (OBC) in natural waters is of great importance in water self-purification processes. The water self-purification capacity can be assessed measuring the concentration of different OBC components. Thus, in this work the concentrations of some OBC components, </a:t>
            </a:r>
            <a:r>
              <a:rPr lang="en-US" sz="1000" dirty="0" smtClean="0">
                <a:solidFill>
                  <a:srgbClr val="0070C0"/>
                </a:solidFill>
                <a:latin typeface="Arial" panose="020B0604020202020204" pitchFamily="34" charset="0"/>
                <a:cs typeface="Arial" panose="020B0604020202020204" pitchFamily="34" charset="0"/>
              </a:rPr>
              <a:t>H</a:t>
            </a:r>
            <a:r>
              <a:rPr lang="en-US" sz="1000" baseline="-25000" dirty="0" smtClean="0">
                <a:solidFill>
                  <a:srgbClr val="0070C0"/>
                </a:solidFill>
                <a:latin typeface="Arial" panose="020B0604020202020204" pitchFamily="34" charset="0"/>
                <a:cs typeface="Arial" panose="020B0604020202020204" pitchFamily="34" charset="0"/>
              </a:rPr>
              <a:t>2</a:t>
            </a:r>
            <a:r>
              <a:rPr lang="en-US" sz="1000" dirty="0" smtClean="0">
                <a:solidFill>
                  <a:srgbClr val="0070C0"/>
                </a:solidFill>
                <a:latin typeface="Arial" panose="020B0604020202020204" pitchFamily="34" charset="0"/>
                <a:cs typeface="Arial" panose="020B0604020202020204" pitchFamily="34" charset="0"/>
              </a:rPr>
              <a:t>O</a:t>
            </a:r>
            <a:r>
              <a:rPr lang="en-US" sz="1000" baseline="-25000" dirty="0" smtClean="0">
                <a:solidFill>
                  <a:srgbClr val="0070C0"/>
                </a:solidFill>
                <a:latin typeface="Arial" panose="020B0604020202020204" pitchFamily="34" charset="0"/>
                <a:cs typeface="Arial" panose="020B0604020202020204" pitchFamily="34" charset="0"/>
              </a:rPr>
              <a:t>2</a:t>
            </a:r>
            <a:r>
              <a:rPr lang="en-US" altLang="en-US" sz="1000" dirty="0" smtClean="0">
                <a:solidFill>
                  <a:srgbClr val="0070C0"/>
                </a:solidFill>
              </a:rPr>
              <a:t> and the reducing compounds oxidized by </a:t>
            </a:r>
            <a:r>
              <a:rPr lang="en-US" sz="1000" dirty="0" smtClean="0">
                <a:solidFill>
                  <a:srgbClr val="0070C0"/>
                </a:solidFill>
                <a:latin typeface="Arial" panose="020B0604020202020204" pitchFamily="34" charset="0"/>
                <a:cs typeface="Arial" panose="020B0604020202020204" pitchFamily="34" charset="0"/>
              </a:rPr>
              <a:t>H</a:t>
            </a:r>
            <a:r>
              <a:rPr lang="en-US" sz="1000" baseline="-25000" dirty="0" smtClean="0">
                <a:solidFill>
                  <a:srgbClr val="0070C0"/>
                </a:solidFill>
                <a:latin typeface="Arial" panose="020B0604020202020204" pitchFamily="34" charset="0"/>
                <a:cs typeface="Arial" panose="020B0604020202020204" pitchFamily="34" charset="0"/>
              </a:rPr>
              <a:t>2</a:t>
            </a:r>
            <a:r>
              <a:rPr lang="en-US" sz="1000" dirty="0" smtClean="0">
                <a:solidFill>
                  <a:srgbClr val="0070C0"/>
                </a:solidFill>
                <a:latin typeface="Arial" panose="020B0604020202020204" pitchFamily="34" charset="0"/>
                <a:cs typeface="Arial" panose="020B0604020202020204" pitchFamily="34" charset="0"/>
              </a:rPr>
              <a:t>O</a:t>
            </a:r>
            <a:r>
              <a:rPr lang="en-US" sz="1000" baseline="-25000" dirty="0" smtClean="0">
                <a:solidFill>
                  <a:srgbClr val="0070C0"/>
                </a:solidFill>
                <a:latin typeface="Arial" panose="020B0604020202020204" pitchFamily="34" charset="0"/>
                <a:cs typeface="Arial" panose="020B0604020202020204" pitchFamily="34" charset="0"/>
              </a:rPr>
              <a:t>2</a:t>
            </a:r>
            <a:r>
              <a:rPr lang="en-US" altLang="en-US" sz="1000" dirty="0" smtClean="0">
                <a:solidFill>
                  <a:srgbClr val="0070C0"/>
                </a:solidFill>
              </a:rPr>
              <a:t> (Red) were </a:t>
            </a:r>
            <a:r>
              <a:rPr lang="en-US" altLang="en-US" sz="1000" dirty="0" err="1" smtClean="0">
                <a:solidFill>
                  <a:srgbClr val="0070C0"/>
                </a:solidFill>
              </a:rPr>
              <a:t>determinated</a:t>
            </a:r>
            <a:r>
              <a:rPr lang="en-US" altLang="en-US" sz="1000" dirty="0" smtClean="0">
                <a:solidFill>
                  <a:srgbClr val="0070C0"/>
                </a:solidFill>
              </a:rPr>
              <a:t>.</a:t>
            </a:r>
          </a:p>
          <a:p>
            <a:pPr algn="just"/>
            <a:r>
              <a:rPr lang="en-US" altLang="en-US" sz="1000" dirty="0" smtClean="0">
                <a:solidFill>
                  <a:srgbClr val="0070C0"/>
                </a:solidFill>
              </a:rPr>
              <a:t>The monitored objects were </a:t>
            </a:r>
            <a:r>
              <a:rPr lang="en-US" altLang="en-US" sz="1000" dirty="0" err="1" smtClean="0">
                <a:solidFill>
                  <a:srgbClr val="0070C0"/>
                </a:solidFill>
              </a:rPr>
              <a:t>Nistru</a:t>
            </a:r>
            <a:r>
              <a:rPr lang="en-US" altLang="en-US" sz="1000" dirty="0" smtClean="0">
                <a:solidFill>
                  <a:srgbClr val="0070C0"/>
                </a:solidFill>
              </a:rPr>
              <a:t> River, in the </a:t>
            </a:r>
            <a:r>
              <a:rPr lang="en-US" altLang="en-US" sz="1000" dirty="0" err="1" smtClean="0">
                <a:solidFill>
                  <a:srgbClr val="0070C0"/>
                </a:solidFill>
              </a:rPr>
              <a:t>Dubasari-Vadul</a:t>
            </a:r>
            <a:r>
              <a:rPr lang="en-US" altLang="en-US" sz="1000" dirty="0" smtClean="0">
                <a:solidFill>
                  <a:srgbClr val="0070C0"/>
                </a:solidFill>
              </a:rPr>
              <a:t> </a:t>
            </a:r>
            <a:r>
              <a:rPr lang="en-US" altLang="en-US" sz="1000" dirty="0" err="1" smtClean="0">
                <a:solidFill>
                  <a:srgbClr val="0070C0"/>
                </a:solidFill>
              </a:rPr>
              <a:t>lui</a:t>
            </a:r>
            <a:r>
              <a:rPr lang="en-US" altLang="en-US" sz="1000" dirty="0" smtClean="0">
                <a:solidFill>
                  <a:srgbClr val="0070C0"/>
                </a:solidFill>
              </a:rPr>
              <a:t> </a:t>
            </a:r>
            <a:r>
              <a:rPr lang="en-US" altLang="en-US" sz="1000" dirty="0" err="1" smtClean="0">
                <a:solidFill>
                  <a:srgbClr val="0070C0"/>
                </a:solidFill>
              </a:rPr>
              <a:t>Voda</a:t>
            </a:r>
            <a:r>
              <a:rPr lang="en-US" altLang="en-US" sz="1000" dirty="0" smtClean="0">
                <a:solidFill>
                  <a:srgbClr val="0070C0"/>
                </a:solidFill>
              </a:rPr>
              <a:t> dam segment, its tributaries, </a:t>
            </a:r>
            <a:r>
              <a:rPr lang="en-US" altLang="en-US" sz="1000" dirty="0" err="1" smtClean="0">
                <a:solidFill>
                  <a:srgbClr val="0070C0"/>
                </a:solidFill>
              </a:rPr>
              <a:t>Raut</a:t>
            </a:r>
            <a:r>
              <a:rPr lang="en-US" altLang="en-US" sz="1000" dirty="0" smtClean="0">
                <a:solidFill>
                  <a:srgbClr val="0070C0"/>
                </a:solidFill>
              </a:rPr>
              <a:t> and </a:t>
            </a:r>
            <a:r>
              <a:rPr lang="en-US" altLang="en-US" sz="1000" dirty="0" err="1" smtClean="0">
                <a:solidFill>
                  <a:srgbClr val="0070C0"/>
                </a:solidFill>
              </a:rPr>
              <a:t>Ichel</a:t>
            </a:r>
            <a:r>
              <a:rPr lang="en-US" altLang="en-US" sz="1000" dirty="0" smtClean="0">
                <a:solidFill>
                  <a:srgbClr val="0070C0"/>
                </a:solidFill>
              </a:rPr>
              <a:t>, at the mouths of confluence with the river, and the </a:t>
            </a:r>
            <a:r>
              <a:rPr lang="en-US" altLang="en-US" sz="1000" dirty="0" err="1" smtClean="0">
                <a:solidFill>
                  <a:srgbClr val="0070C0"/>
                </a:solidFill>
              </a:rPr>
              <a:t>Ghidighici</a:t>
            </a:r>
            <a:r>
              <a:rPr lang="en-US" altLang="en-US" sz="1000" dirty="0" smtClean="0">
                <a:solidFill>
                  <a:srgbClr val="0070C0"/>
                </a:solidFill>
              </a:rPr>
              <a:t> and </a:t>
            </a:r>
            <a:r>
              <a:rPr lang="en-US" altLang="en-US" sz="1000" dirty="0" err="1" smtClean="0">
                <a:solidFill>
                  <a:srgbClr val="0070C0"/>
                </a:solidFill>
              </a:rPr>
              <a:t>Danceni</a:t>
            </a:r>
            <a:r>
              <a:rPr lang="en-US" altLang="en-US" sz="1000" dirty="0" smtClean="0">
                <a:solidFill>
                  <a:srgbClr val="0070C0"/>
                </a:solidFill>
              </a:rPr>
              <a:t> lakes. </a:t>
            </a:r>
          </a:p>
        </p:txBody>
      </p:sp>
      <p:sp>
        <p:nvSpPr>
          <p:cNvPr id="20" name="Substituent text 1">
            <a:extLst>
              <a:ext uri="{FF2B5EF4-FFF2-40B4-BE49-F238E27FC236}">
                <a16:creationId xmlns:a16="http://schemas.microsoft.com/office/drawing/2014/main" xmlns="" id="{E46E371A-4E7C-4190-A7D6-B5CBF31DDC28}"/>
              </a:ext>
            </a:extLst>
          </p:cNvPr>
          <p:cNvSpPr txBox="1">
            <a:spLocks/>
          </p:cNvSpPr>
          <p:nvPr/>
        </p:nvSpPr>
        <p:spPr>
          <a:xfrm>
            <a:off x="120770" y="3933645"/>
            <a:ext cx="4235570" cy="2493033"/>
          </a:xfrm>
          <a:prstGeom prst="rect">
            <a:avLst/>
          </a:prstGeom>
        </p:spPr>
        <p:txBody>
          <a:bodyPr vert="horz" lIns="91440" tIns="45720" rIns="91440" bIns="45720" rtlCol="0" anchor="ctr"/>
          <a:lstStyle>
            <a:defPPr>
              <a:defRPr lang="en-US"/>
            </a:defPPr>
            <a:lvl1pPr marL="0" algn="r" defTabSz="914400" rtl="0" eaLnBrk="1" latinLnBrk="0" hangingPunct="1">
              <a:defRPr sz="90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just"/>
            <a:r>
              <a:rPr lang="en-US" altLang="en-US" sz="1000" dirty="0" smtClean="0">
                <a:solidFill>
                  <a:srgbClr val="0070C0"/>
                </a:solidFill>
              </a:rPr>
              <a:t>The considerable development of the industry in the last decades has a decisive impact on the environment, especially on natural waters. Correct estimation of the ecological status of aquatic objects requires the use of a wide range of specific </a:t>
            </a:r>
            <a:r>
              <a:rPr lang="en-US" altLang="en-US" sz="1000" dirty="0" err="1" smtClean="0">
                <a:solidFill>
                  <a:srgbClr val="0070C0"/>
                </a:solidFill>
              </a:rPr>
              <a:t>ecochemical</a:t>
            </a:r>
            <a:r>
              <a:rPr lang="en-US" altLang="en-US" sz="1000" dirty="0" smtClean="0">
                <a:solidFill>
                  <a:srgbClr val="0070C0"/>
                </a:solidFill>
              </a:rPr>
              <a:t> methods, such as kinetic ones. Thus, the determination of oxidative equivalents, which are products of the activation of dissolved oxygen, can provide an immediate answer to the ecological status of natural waters. Based on the concentration determined by hydrogen peroxide, the parameter </a:t>
            </a:r>
            <a:r>
              <a:rPr lang="en-US" altLang="en-US" sz="1000" dirty="0" err="1" smtClean="0">
                <a:solidFill>
                  <a:srgbClr val="0070C0"/>
                </a:solidFill>
              </a:rPr>
              <a:t>redox</a:t>
            </a:r>
            <a:r>
              <a:rPr lang="en-US" altLang="en-US" sz="1000" dirty="0" smtClean="0">
                <a:solidFill>
                  <a:srgbClr val="0070C0"/>
                </a:solidFill>
              </a:rPr>
              <a:t> state can be evaluated, which in the absence of pollution must indicate the dominance of the oxidative equivalents. Thus, the determination of the </a:t>
            </a:r>
            <a:r>
              <a:rPr lang="en-US" altLang="en-US" sz="1000" dirty="0" err="1" smtClean="0">
                <a:solidFill>
                  <a:srgbClr val="0070C0"/>
                </a:solidFill>
              </a:rPr>
              <a:t>redox</a:t>
            </a:r>
            <a:r>
              <a:rPr lang="en-US" altLang="en-US" sz="1000" dirty="0" smtClean="0">
                <a:solidFill>
                  <a:srgbClr val="0070C0"/>
                </a:solidFill>
              </a:rPr>
              <a:t> status parameter can be useful in other fields than ecological chemistry and environmental protection - when assessing the ecological status of some aquatic objects of major importance, such as fish farming. Thus, monitoring the </a:t>
            </a:r>
            <a:r>
              <a:rPr lang="en-US" altLang="en-US" sz="1000" dirty="0" err="1" smtClean="0">
                <a:solidFill>
                  <a:srgbClr val="0070C0"/>
                </a:solidFill>
              </a:rPr>
              <a:t>redox</a:t>
            </a:r>
            <a:r>
              <a:rPr lang="en-US" altLang="en-US" sz="1000" dirty="0" smtClean="0">
                <a:solidFill>
                  <a:srgbClr val="0070C0"/>
                </a:solidFill>
              </a:rPr>
              <a:t> status is essential in the early stages of fish fry growth.</a:t>
            </a:r>
            <a:endParaRPr lang="en-US" altLang="en-US" sz="1000" dirty="0">
              <a:solidFill>
                <a:srgbClr val="0070C0"/>
              </a:solidFill>
            </a:endParaRPr>
          </a:p>
        </p:txBody>
      </p:sp>
      <p:grpSp>
        <p:nvGrpSpPr>
          <p:cNvPr id="22" name="Group 21"/>
          <p:cNvGrpSpPr>
            <a:grpSpLocks/>
          </p:cNvGrpSpPr>
          <p:nvPr/>
        </p:nvGrpSpPr>
        <p:grpSpPr bwMode="auto">
          <a:xfrm>
            <a:off x="4352368" y="4497859"/>
            <a:ext cx="4377564" cy="1867318"/>
            <a:chOff x="1800667" y="27784619"/>
            <a:chExt cx="28039570" cy="13171360"/>
          </a:xfrm>
        </p:grpSpPr>
        <p:sp>
          <p:nvSpPr>
            <p:cNvPr id="24" name="TextBox 17"/>
            <p:cNvSpPr txBox="1">
              <a:spLocks noChangeArrowheads="1"/>
            </p:cNvSpPr>
            <p:nvPr/>
          </p:nvSpPr>
          <p:spPr bwMode="auto">
            <a:xfrm>
              <a:off x="1800667" y="36831196"/>
              <a:ext cx="12926215" cy="4124783"/>
            </a:xfrm>
            <a:prstGeom prst="rect">
              <a:avLst/>
            </a:prstGeom>
            <a:noFill/>
            <a:ln w="9525">
              <a:noFill/>
              <a:miter lim="800000"/>
              <a:headEnd/>
              <a:tailEnd/>
            </a:ln>
          </p:spPr>
          <p:txBody>
            <a:bodyPr>
              <a:spAutoFit/>
            </a:bodyPr>
            <a:lstStyle/>
            <a:p>
              <a:pPr algn="ctr"/>
              <a:r>
                <a:rPr lang="ro-RO" sz="800" b="1" dirty="0">
                  <a:cs typeface="Arial" charset="0"/>
                </a:rPr>
                <a:t>Fig.1.</a:t>
              </a:r>
              <a:r>
                <a:rPr lang="ro-RO" sz="800" dirty="0">
                  <a:cs typeface="Arial" charset="0"/>
                </a:rPr>
                <a:t> Annual averages of H</a:t>
              </a:r>
              <a:r>
                <a:rPr lang="ro-RO" sz="800" baseline="-25000" dirty="0">
                  <a:cs typeface="Arial" charset="0"/>
                </a:rPr>
                <a:t>2</a:t>
              </a:r>
              <a:r>
                <a:rPr lang="ro-RO" sz="800" dirty="0">
                  <a:cs typeface="Arial" charset="0"/>
                </a:rPr>
                <a:t>O</a:t>
              </a:r>
              <a:r>
                <a:rPr lang="ro-RO" sz="800" baseline="-25000" dirty="0">
                  <a:cs typeface="Arial" charset="0"/>
                </a:rPr>
                <a:t>2</a:t>
              </a:r>
              <a:r>
                <a:rPr lang="ro-RO" sz="800" dirty="0">
                  <a:cs typeface="Arial" charset="0"/>
                </a:rPr>
                <a:t> content.</a:t>
              </a:r>
              <a:endParaRPr lang="ru-RU" sz="800" dirty="0">
                <a:cs typeface="Arial" charset="0"/>
              </a:endParaRPr>
            </a:p>
            <a:p>
              <a:pPr algn="ctr"/>
              <a:r>
                <a:rPr lang="ro-RO" sz="800" b="1" dirty="0">
                  <a:cs typeface="Arial" charset="0"/>
                </a:rPr>
                <a:t>1</a:t>
              </a:r>
              <a:r>
                <a:rPr lang="ro-RO" sz="800" dirty="0">
                  <a:cs typeface="Arial" charset="0"/>
                </a:rPr>
                <a:t> - </a:t>
              </a:r>
              <a:r>
                <a:rPr lang="ro-MO" sz="800" dirty="0">
                  <a:cs typeface="Arial" charset="0"/>
                </a:rPr>
                <a:t>2015; </a:t>
              </a:r>
              <a:r>
                <a:rPr lang="ro-RO" sz="800" b="1" dirty="0">
                  <a:cs typeface="Arial" charset="0"/>
                </a:rPr>
                <a:t>2</a:t>
              </a:r>
              <a:r>
                <a:rPr lang="ro-RO" sz="800" dirty="0">
                  <a:cs typeface="Arial" charset="0"/>
                </a:rPr>
                <a:t> - </a:t>
              </a:r>
              <a:r>
                <a:rPr lang="ro-MO" sz="800" dirty="0">
                  <a:cs typeface="Arial" charset="0"/>
                </a:rPr>
                <a:t>2016; </a:t>
              </a:r>
              <a:r>
                <a:rPr lang="ro-RO" sz="800" b="1" dirty="0">
                  <a:cs typeface="Arial" charset="0"/>
                </a:rPr>
                <a:t>3</a:t>
              </a:r>
              <a:r>
                <a:rPr lang="ro-RO" sz="800" dirty="0">
                  <a:cs typeface="Arial" charset="0"/>
                </a:rPr>
                <a:t> - </a:t>
              </a:r>
              <a:r>
                <a:rPr lang="ro-MO" sz="800" dirty="0">
                  <a:cs typeface="Arial" charset="0"/>
                </a:rPr>
                <a:t>2017; </a:t>
              </a:r>
              <a:r>
                <a:rPr lang="ro-RO" sz="800" b="1" dirty="0">
                  <a:cs typeface="Arial" charset="0"/>
                </a:rPr>
                <a:t>4</a:t>
              </a:r>
              <a:r>
                <a:rPr lang="ro-RO" sz="800" dirty="0">
                  <a:cs typeface="Arial" charset="0"/>
                </a:rPr>
                <a:t> - </a:t>
              </a:r>
              <a:r>
                <a:rPr lang="ro-MO" sz="800" dirty="0">
                  <a:cs typeface="Arial" charset="0"/>
                </a:rPr>
                <a:t>2018; </a:t>
              </a:r>
              <a:r>
                <a:rPr lang="ro-RO" sz="800" b="1" dirty="0">
                  <a:cs typeface="Arial" charset="0"/>
                </a:rPr>
                <a:t>5</a:t>
              </a:r>
              <a:r>
                <a:rPr lang="ro-RO" sz="800" dirty="0">
                  <a:cs typeface="Arial" charset="0"/>
                </a:rPr>
                <a:t> – </a:t>
              </a:r>
              <a:r>
                <a:rPr lang="ro-MO" sz="800" dirty="0">
                  <a:cs typeface="Arial" charset="0"/>
                </a:rPr>
                <a:t>2019</a:t>
              </a:r>
              <a:endParaRPr lang="ru-RU" sz="800" dirty="0">
                <a:cs typeface="Arial" charset="0"/>
              </a:endParaRPr>
            </a:p>
          </p:txBody>
        </p:sp>
        <p:sp>
          <p:nvSpPr>
            <p:cNvPr id="26" name="TextBox 18"/>
            <p:cNvSpPr txBox="1">
              <a:spLocks noChangeArrowheads="1"/>
            </p:cNvSpPr>
            <p:nvPr/>
          </p:nvSpPr>
          <p:spPr bwMode="auto">
            <a:xfrm>
              <a:off x="15705097" y="36575587"/>
              <a:ext cx="14135140" cy="4124783"/>
            </a:xfrm>
            <a:prstGeom prst="rect">
              <a:avLst/>
            </a:prstGeom>
            <a:noFill/>
            <a:ln w="9525">
              <a:noFill/>
              <a:miter lim="800000"/>
              <a:headEnd/>
              <a:tailEnd/>
            </a:ln>
          </p:spPr>
          <p:txBody>
            <a:bodyPr>
              <a:spAutoFit/>
            </a:bodyPr>
            <a:lstStyle/>
            <a:p>
              <a:pPr algn="ctr"/>
              <a:r>
                <a:rPr lang="ro-RO" sz="800" b="1" dirty="0">
                  <a:cs typeface="Arial" charset="0"/>
                </a:rPr>
                <a:t>Fig.2.</a:t>
              </a:r>
              <a:r>
                <a:rPr lang="ro-RO" sz="800" dirty="0">
                  <a:latin typeface="Times New Roman" pitchFamily="18" charset="0"/>
                  <a:cs typeface="Times New Roman" pitchFamily="18" charset="0"/>
                </a:rPr>
                <a:t> </a:t>
              </a:r>
              <a:r>
                <a:rPr lang="en-US" sz="800" dirty="0">
                  <a:cs typeface="Arial" charset="0"/>
                </a:rPr>
                <a:t>Annual averages of the reducing compounds content.</a:t>
              </a:r>
              <a:endParaRPr lang="ru-RU" sz="800" dirty="0">
                <a:cs typeface="Arial" charset="0"/>
              </a:endParaRPr>
            </a:p>
            <a:p>
              <a:pPr algn="ctr"/>
              <a:r>
                <a:rPr lang="ro-RO" sz="800" b="1" dirty="0">
                  <a:cs typeface="Arial" charset="0"/>
                </a:rPr>
                <a:t>1</a:t>
              </a:r>
              <a:r>
                <a:rPr lang="ro-RO" sz="800" dirty="0">
                  <a:cs typeface="Arial" charset="0"/>
                </a:rPr>
                <a:t> - </a:t>
              </a:r>
              <a:r>
                <a:rPr lang="ro-MO" sz="800" dirty="0">
                  <a:cs typeface="Arial" charset="0"/>
                </a:rPr>
                <a:t>2015; </a:t>
              </a:r>
              <a:r>
                <a:rPr lang="ro-RO" sz="800" b="1" dirty="0">
                  <a:cs typeface="Arial" charset="0"/>
                </a:rPr>
                <a:t>2</a:t>
              </a:r>
              <a:r>
                <a:rPr lang="ro-RO" sz="800" dirty="0">
                  <a:cs typeface="Arial" charset="0"/>
                </a:rPr>
                <a:t> - </a:t>
              </a:r>
              <a:r>
                <a:rPr lang="ro-MO" sz="800" dirty="0">
                  <a:cs typeface="Arial" charset="0"/>
                </a:rPr>
                <a:t>2016; </a:t>
              </a:r>
              <a:r>
                <a:rPr lang="ro-RO" sz="800" b="1" dirty="0">
                  <a:cs typeface="Arial" charset="0"/>
                </a:rPr>
                <a:t>3</a:t>
              </a:r>
              <a:r>
                <a:rPr lang="ro-RO" sz="800" dirty="0">
                  <a:cs typeface="Arial" charset="0"/>
                </a:rPr>
                <a:t> - </a:t>
              </a:r>
              <a:r>
                <a:rPr lang="ro-MO" sz="800" dirty="0">
                  <a:cs typeface="Arial" charset="0"/>
                </a:rPr>
                <a:t>2017; </a:t>
              </a:r>
              <a:r>
                <a:rPr lang="ro-RO" sz="800" b="1" dirty="0">
                  <a:cs typeface="Arial" charset="0"/>
                </a:rPr>
                <a:t>4</a:t>
              </a:r>
              <a:r>
                <a:rPr lang="ro-RO" sz="800" dirty="0">
                  <a:cs typeface="Arial" charset="0"/>
                </a:rPr>
                <a:t> - </a:t>
              </a:r>
              <a:r>
                <a:rPr lang="ro-MO" sz="800" dirty="0">
                  <a:cs typeface="Arial" charset="0"/>
                </a:rPr>
                <a:t>2018; </a:t>
              </a:r>
              <a:r>
                <a:rPr lang="ro-RO" sz="800" b="1" dirty="0">
                  <a:cs typeface="Arial" charset="0"/>
                </a:rPr>
                <a:t>5</a:t>
              </a:r>
              <a:r>
                <a:rPr lang="ro-RO" sz="800" dirty="0">
                  <a:cs typeface="Arial" charset="0"/>
                </a:rPr>
                <a:t> – </a:t>
              </a:r>
              <a:r>
                <a:rPr lang="ro-MO" sz="800" dirty="0">
                  <a:cs typeface="Arial" charset="0"/>
                </a:rPr>
                <a:t>2019.</a:t>
              </a:r>
              <a:endParaRPr lang="ru-RU" sz="800" dirty="0">
                <a:cs typeface="Arial" charset="0"/>
              </a:endParaRPr>
            </a:p>
          </p:txBody>
        </p:sp>
        <p:pic>
          <p:nvPicPr>
            <p:cNvPr id="28" name="Picture 2"/>
            <p:cNvPicPr preferRelativeResize="0">
              <a:picLocks noChangeArrowheads="1"/>
            </p:cNvPicPr>
            <p:nvPr/>
          </p:nvPicPr>
          <p:blipFill>
            <a:blip r:embed="rId4"/>
            <a:srcRect/>
            <a:stretch>
              <a:fillRect/>
            </a:stretch>
          </p:blipFill>
          <p:spPr bwMode="auto">
            <a:xfrm>
              <a:off x="1949421" y="27816537"/>
              <a:ext cx="14460180" cy="9058004"/>
            </a:xfrm>
            <a:prstGeom prst="rect">
              <a:avLst/>
            </a:prstGeom>
            <a:noFill/>
            <a:ln w="9525">
              <a:noFill/>
              <a:miter lim="800000"/>
              <a:headEnd/>
              <a:tailEnd/>
            </a:ln>
          </p:spPr>
        </p:pic>
        <p:pic>
          <p:nvPicPr>
            <p:cNvPr id="30" name="Picture 6"/>
            <p:cNvPicPr preferRelativeResize="0">
              <a:picLocks noChangeArrowheads="1"/>
            </p:cNvPicPr>
            <p:nvPr/>
          </p:nvPicPr>
          <p:blipFill>
            <a:blip r:embed="rId5"/>
            <a:srcRect/>
            <a:stretch>
              <a:fillRect/>
            </a:stretch>
          </p:blipFill>
          <p:spPr bwMode="auto">
            <a:xfrm>
              <a:off x="15509758" y="27784619"/>
              <a:ext cx="14330479" cy="8696026"/>
            </a:xfrm>
            <a:prstGeom prst="rect">
              <a:avLst/>
            </a:prstGeom>
            <a:noFill/>
            <a:ln w="9525">
              <a:noFill/>
              <a:miter lim="800000"/>
              <a:headEnd/>
              <a:tailEnd/>
            </a:ln>
          </p:spPr>
        </p:pic>
      </p:grpSp>
    </p:spTree>
    <p:extLst>
      <p:ext uri="{BB962C8B-B14F-4D97-AF65-F5344CB8AC3E}">
        <p14:creationId xmlns:p14="http://schemas.microsoft.com/office/powerpoint/2010/main" xmlns="" val="1988514133"/>
      </p:ext>
    </p:extLst>
  </p:cSld>
  <p:clrMapOvr>
    <a:masterClrMapping/>
  </p:clrMapOvr>
</p:sld>
</file>

<file path=ppt/theme/theme1.xml><?xml version="1.0" encoding="utf-8"?>
<a:theme xmlns:a="http://schemas.openxmlformats.org/drawingml/2006/main" name="RetrospectVTI">
  <a:themeElements>
    <a:clrScheme name="">
      <a:dk1>
        <a:srgbClr val="000000"/>
      </a:dk1>
      <a:lt1>
        <a:srgbClr val="FFFFFF"/>
      </a:lt1>
      <a:dk2>
        <a:srgbClr val="243541"/>
      </a:dk2>
      <a:lt2>
        <a:srgbClr val="E2E5E8"/>
      </a:lt2>
      <a:accent1>
        <a:srgbClr val="E88B33"/>
      </a:accent1>
      <a:accent2>
        <a:srgbClr val="AEA33A"/>
      </a:accent2>
      <a:accent3>
        <a:srgbClr val="8CAB4A"/>
      </a:accent3>
      <a:accent4>
        <a:srgbClr val="57B636"/>
      </a:accent4>
      <a:accent5>
        <a:srgbClr val="2EBA43"/>
      </a:accent5>
      <a:accent6>
        <a:srgbClr val="33B67D"/>
      </a:accent6>
      <a:hlink>
        <a:srgbClr val="5F84A8"/>
      </a:hlink>
      <a:folHlink>
        <a:srgbClr val="7F7F7F"/>
      </a:folHlink>
    </a:clrScheme>
    <a:fontScheme name="Retrospect">
      <a:majorFont>
        <a:latin typeface="Georgia Pro Cond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Speak Pro"/>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xmlns="" name="RetrospectVTI" id="{ABE3C30C-0FC0-4450-828E-52DE70F1BCCB}" vid="{A6E2497D-935A-4CFD-B9FD-6DCB15FA68BF}"/>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a410dd7f93c95333ffa1b60ed6adedd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a936d9baba76aa3866493feff160faab"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Props1.xml><?xml version="1.0" encoding="utf-8"?>
<ds:datastoreItem xmlns:ds="http://schemas.openxmlformats.org/officeDocument/2006/customXml" ds:itemID="{31F006B4-A9E1-4F39-85C8-FB836F919348}">
  <ds:schemaRefs>
    <ds:schemaRef ds:uri="http://schemas.microsoft.com/sharepoint/v3/contenttype/forms"/>
  </ds:schemaRefs>
</ds:datastoreItem>
</file>

<file path=customXml/itemProps2.xml><?xml version="1.0" encoding="utf-8"?>
<ds:datastoreItem xmlns:ds="http://schemas.openxmlformats.org/officeDocument/2006/customXml" ds:itemID="{16377351-63A1-4C2E-8C9A-66CDD70F16A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F3CD65D-61A5-43C9-A837-6EC73C7DA8AB}">
  <ds:schemaRefs>
    <ds:schemaRef ds:uri="http://schemas.microsoft.com/office/2006/metadata/properties"/>
    <ds:schemaRef ds:uri="http://schemas.microsoft.com/office/infopath/2007/PartnerControls"/>
    <ds:schemaRef ds:uri="71af3243-3dd4-4a8d-8c0d-dd76da1f02a5"/>
  </ds:schemaRefs>
</ds:datastoreItem>
</file>

<file path=docProps/app.xml><?xml version="1.0" encoding="utf-8"?>
<Properties xmlns="http://schemas.openxmlformats.org/officeDocument/2006/extended-properties" xmlns:vt="http://schemas.openxmlformats.org/officeDocument/2006/docPropsVTypes">
  <Template>{9E98C9B7-1F63-4F38-9F44-6436DE32F7CE}tf11437505_win32</Template>
  <TotalTime>103</TotalTime>
  <Words>660</Words>
  <Application>Microsoft Office PowerPoint</Application>
  <PresentationFormat>Произвольный</PresentationFormat>
  <Paragraphs>21</Paragraphs>
  <Slides>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vt:i4>
      </vt:variant>
    </vt:vector>
  </HeadingPairs>
  <TitlesOfParts>
    <vt:vector size="2" baseType="lpstr">
      <vt:lpstr>RetrospectVTI</vt:lpstr>
      <vt:lpstr>Слайд 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AGHION Cristian</dc:creator>
  <cp:lastModifiedBy>User</cp:lastModifiedBy>
  <cp:revision>21</cp:revision>
  <dcterms:created xsi:type="dcterms:W3CDTF">2020-11-16T10:44:30Z</dcterms:created>
  <dcterms:modified xsi:type="dcterms:W3CDTF">2021-12-03T12:57:57Z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