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sldIdLst>
    <p:sldId id="310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19" autoAdjust="0"/>
  </p:normalViewPr>
  <p:slideViewPr>
    <p:cSldViewPr snapToGrid="0">
      <p:cViewPr varScale="1">
        <p:scale>
          <a:sx n="73" d="100"/>
          <a:sy n="73" d="100"/>
        </p:scale>
        <p:origin x="-630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=""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11/27/2021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72932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11/27/2021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8980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=""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11/27/2021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=""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23314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11/27/2021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=""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=""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76118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11/27/2021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=""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=""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808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=""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11/27/2021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=""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=""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17711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11/27/2021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07016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/>
          <a:lstStyle>
            <a:lvl1pPr algn="l">
              <a:defRPr/>
            </a:lvl1pPr>
          </a:lstStyle>
          <a:p>
            <a:fld id="{92BEA474-078D-4E9B-9B14-09A87B19DC46}" type="datetime1">
              <a:rPr lang="en-US" smtClean="0"/>
              <a:t>11/27/2021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1302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07D986-8816-4272-A432-0437A28A9828}" type="datetime1">
              <a:rPr lang="en-US" smtClean="0"/>
              <a:t>11/27/2021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8826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FFFFFF"/>
                </a:solidFill>
              </a:defRPr>
            </a:lvl1pPr>
          </a:lstStyle>
          <a:p>
            <a:fld id="{62D6E202-B606-4609-B914-27C9371A1F6D}" type="datetime1">
              <a:rPr lang="en-US" smtClean="0"/>
              <a:t>11/27/2021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=""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6014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6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1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ine 21">
            <a:extLst>
              <a:ext uri="{FF2B5EF4-FFF2-40B4-BE49-F238E27FC236}">
                <a16:creationId xmlns="" xmlns:a16="http://schemas.microsoft.com/office/drawing/2014/main" id="{3D81E597-3190-4E7B-94AD-F1A735158D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09147" y="304317"/>
            <a:ext cx="739318" cy="99029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9DD4919C-9E37-4579-B3DE-8566E5C7AC9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882" y="335659"/>
            <a:ext cx="955707" cy="973405"/>
          </a:xfrm>
          <a:prstGeom prst="rect">
            <a:avLst/>
          </a:prstGeom>
        </p:spPr>
      </p:pic>
      <p:sp>
        <p:nvSpPr>
          <p:cNvPr id="11" name="Substituent text 16">
            <a:extLst>
              <a:ext uri="{FF2B5EF4-FFF2-40B4-BE49-F238E27FC236}">
                <a16:creationId xmlns="" xmlns:a16="http://schemas.microsoft.com/office/drawing/2014/main" id="{327B4BDA-B29E-47A2-80E1-F89B08545A18}"/>
              </a:ext>
            </a:extLst>
          </p:cNvPr>
          <p:cNvSpPr txBox="1">
            <a:spLocks/>
          </p:cNvSpPr>
          <p:nvPr/>
        </p:nvSpPr>
        <p:spPr>
          <a:xfrm>
            <a:off x="2666581" y="1282434"/>
            <a:ext cx="6553200" cy="634555"/>
          </a:xfrm>
          <a:prstGeom prst="rect">
            <a:avLst/>
          </a:prstGeom>
        </p:spPr>
        <p:txBody>
          <a:bodyPr/>
          <a:lstStyle>
            <a:lvl1pPr marL="91440" indent="-9144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>
                <a:solidFill>
                  <a:schemeClr val="accent1">
                    <a:lumMod val="50000"/>
                  </a:schemeClr>
                </a:solidFill>
              </a:rPr>
              <a:t>Affiliation, Corresponding author's e-mail address</a:t>
            </a:r>
          </a:p>
        </p:txBody>
      </p:sp>
      <p:sp>
        <p:nvSpPr>
          <p:cNvPr id="13" name="Substituent text 17">
            <a:extLst>
              <a:ext uri="{FF2B5EF4-FFF2-40B4-BE49-F238E27FC236}">
                <a16:creationId xmlns="" xmlns:a16="http://schemas.microsoft.com/office/drawing/2014/main" id="{7603F159-B44B-45A3-BA65-7FA50F8A47B6}"/>
              </a:ext>
            </a:extLst>
          </p:cNvPr>
          <p:cNvSpPr txBox="1">
            <a:spLocks/>
          </p:cNvSpPr>
          <p:nvPr/>
        </p:nvSpPr>
        <p:spPr>
          <a:xfrm>
            <a:off x="2508069" y="444181"/>
            <a:ext cx="7746273" cy="1155530"/>
          </a:xfrm>
          <a:prstGeom prst="rect">
            <a:avLst/>
          </a:prstGeom>
        </p:spPr>
        <p:txBody>
          <a:bodyPr/>
          <a:lstStyle>
            <a:lvl1pPr marL="91440" indent="-9144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o-RO" sz="1800" b="1" dirty="0"/>
              <a:t>Generator magneto-electric cu coroane magnetice, pentru eoliene de vânt </a:t>
            </a:r>
            <a:r>
              <a:rPr lang="ro-RO" sz="1800" b="1" dirty="0" smtClean="0"/>
              <a:t>slab</a:t>
            </a:r>
          </a:p>
          <a:p>
            <a:pPr algn="ctr"/>
            <a:r>
              <a:rPr lang="en-US" sz="1800" b="1" dirty="0" smtClean="0"/>
              <a:t>Author</a:t>
            </a:r>
            <a:r>
              <a:rPr lang="en-US" sz="1800" b="1" dirty="0" smtClean="0"/>
              <a:t>:  Arghirescu Marius,  </a:t>
            </a:r>
            <a:r>
              <a:rPr lang="ro-RO" sz="1800" b="1" dirty="0" smtClean="0"/>
              <a:t>      </a:t>
            </a:r>
            <a:r>
              <a:rPr lang="en-US" sz="1800" dirty="0" smtClean="0"/>
              <a:t>O.S.I.M.  </a:t>
            </a:r>
            <a:r>
              <a:rPr lang="en-US" sz="1800" dirty="0" err="1" smtClean="0"/>
              <a:t>Bucure</a:t>
            </a:r>
            <a:r>
              <a:rPr lang="ro-RO" sz="1800" dirty="0" smtClean="0"/>
              <a:t>șt</a:t>
            </a:r>
            <a:r>
              <a:rPr lang="en-US" sz="1800" dirty="0" err="1" smtClean="0"/>
              <a:t>i</a:t>
            </a:r>
            <a:endParaRPr lang="ro-RO" sz="1800" dirty="0" smtClean="0"/>
          </a:p>
          <a:p>
            <a:pPr algn="ctr"/>
            <a:r>
              <a:rPr lang="ro-RO" sz="1400" b="1" dirty="0"/>
              <a:t>a</a:t>
            </a:r>
            <a:r>
              <a:rPr lang="ro-RO" sz="1400" b="1" dirty="0" smtClean="0"/>
              <a:t>rghirescu.marius@osim.ro</a:t>
            </a:r>
            <a:endParaRPr lang="en-US" sz="1400" b="1" dirty="0" smtClean="0"/>
          </a:p>
          <a:p>
            <a:endParaRPr lang="en-US" b="1" dirty="0" smtClean="0"/>
          </a:p>
          <a:p>
            <a:endParaRPr lang="ro-RO" dirty="0" smtClean="0"/>
          </a:p>
          <a:p>
            <a:endParaRPr lang="ro-RO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7" name="Substituent text 5">
            <a:extLst>
              <a:ext uri="{FF2B5EF4-FFF2-40B4-BE49-F238E27FC236}">
                <a16:creationId xmlns="" xmlns:a16="http://schemas.microsoft.com/office/drawing/2014/main" id="{0D015FD6-D1B0-4233-BB15-8317F273D09A}"/>
              </a:ext>
            </a:extLst>
          </p:cNvPr>
          <p:cNvSpPr txBox="1">
            <a:spLocks/>
          </p:cNvSpPr>
          <p:nvPr/>
        </p:nvSpPr>
        <p:spPr>
          <a:xfrm>
            <a:off x="854879" y="1862208"/>
            <a:ext cx="6577886" cy="3592490"/>
          </a:xfrm>
          <a:prstGeom prst="rect">
            <a:avLst/>
          </a:prstGeom>
        </p:spPr>
        <p:txBody>
          <a:bodyPr/>
          <a:lstStyle>
            <a:lvl1pPr marL="91440" indent="-9144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/>
              <a:t>Motivation and Description </a:t>
            </a:r>
            <a:r>
              <a:rPr lang="en-US" sz="1400" b="1" dirty="0" smtClean="0"/>
              <a:t>of</a:t>
            </a:r>
            <a:r>
              <a:rPr lang="ro-RO" sz="1400" b="1" dirty="0" smtClean="0"/>
              <a:t> </a:t>
            </a:r>
            <a:r>
              <a:rPr lang="en-US" sz="1400" b="1" dirty="0" smtClean="0"/>
              <a:t>Work</a:t>
            </a:r>
            <a:r>
              <a:rPr lang="ro-RO" sz="1400" b="1" dirty="0" smtClean="0"/>
              <a:t>:    CBI:  </a:t>
            </a:r>
            <a:r>
              <a:rPr lang="ro-RO" sz="1400" b="1" dirty="0" smtClean="0"/>
              <a:t>RO2020- 00859</a:t>
            </a:r>
            <a:endParaRPr lang="ro-RO" sz="1400" b="1" dirty="0"/>
          </a:p>
          <a:p>
            <a:pPr algn="just"/>
            <a:r>
              <a:rPr lang="en-US" sz="1400" b="1" dirty="0" smtClean="0"/>
              <a:t> </a:t>
            </a:r>
            <a:r>
              <a:rPr lang="ro-RO" sz="1200" dirty="0"/>
              <a:t>Invenția se referă la un generator magneto-electric cu coroane magnetice, constituit din un ax (</a:t>
            </a:r>
            <a:r>
              <a:rPr lang="ro-RO" sz="1200" b="1" dirty="0"/>
              <a:t>1</a:t>
            </a:r>
            <a:r>
              <a:rPr lang="ro-RO" sz="1200" dirty="0"/>
              <a:t>) rotoric pe care este fixată </a:t>
            </a:r>
            <a:r>
              <a:rPr lang="ro-RO" sz="1200" dirty="0" smtClean="0"/>
              <a:t>minim </a:t>
            </a:r>
            <a:r>
              <a:rPr lang="ro-RO" sz="1200" dirty="0"/>
              <a:t>o pereche de discuri rotorice </a:t>
            </a:r>
            <a:r>
              <a:rPr lang="ro-RO" sz="1200" dirty="0" smtClean="0"/>
              <a:t> </a:t>
            </a:r>
            <a:r>
              <a:rPr lang="ro-RO" sz="1200" dirty="0"/>
              <a:t>cu ecrane magnetice  (</a:t>
            </a:r>
            <a:r>
              <a:rPr lang="ro-RO" sz="1200" b="1" dirty="0"/>
              <a:t>3</a:t>
            </a:r>
            <a:r>
              <a:rPr lang="ro-RO" sz="1200" dirty="0"/>
              <a:t>) care încadrează un stator solenoidal (</a:t>
            </a:r>
            <a:r>
              <a:rPr lang="ro-RO" sz="1200" b="1" dirty="0"/>
              <a:t>S</a:t>
            </a:r>
            <a:r>
              <a:rPr lang="ro-RO" sz="1200" dirty="0"/>
              <a:t>) </a:t>
            </a:r>
            <a:r>
              <a:rPr lang="ro-RO" sz="1200" dirty="0" smtClean="0"/>
              <a:t>cu solenoizi </a:t>
            </a:r>
            <a:r>
              <a:rPr lang="ro-RO" sz="1200" dirty="0"/>
              <a:t>(</a:t>
            </a:r>
            <a:r>
              <a:rPr lang="ro-RO" sz="1200" b="1" dirty="0"/>
              <a:t>5</a:t>
            </a:r>
            <a:r>
              <a:rPr lang="ro-RO" sz="1200" dirty="0"/>
              <a:t>) distribuiți circular </a:t>
            </a:r>
            <a:r>
              <a:rPr lang="ro-RO" sz="1200" dirty="0" smtClean="0"/>
              <a:t>, discuri constituite </a:t>
            </a:r>
            <a:r>
              <a:rPr lang="ro-RO" sz="1200" dirty="0"/>
              <a:t>din niște magneți rotorici (</a:t>
            </a:r>
            <a:r>
              <a:rPr lang="ro-RO" sz="1200" b="1" dirty="0"/>
              <a:t>m</a:t>
            </a:r>
            <a:r>
              <a:rPr lang="ro-RO" sz="1200" dirty="0"/>
              <a:t>) plați, cu polii pe </a:t>
            </a:r>
            <a:r>
              <a:rPr lang="ro-RO" sz="1200" dirty="0" smtClean="0"/>
              <a:t>fețe, </a:t>
            </a:r>
            <a:r>
              <a:rPr lang="ro-RO" sz="1200" dirty="0"/>
              <a:t>fixați într-un suport discoidal (</a:t>
            </a:r>
            <a:r>
              <a:rPr lang="ro-RO" sz="1200" b="1" dirty="0"/>
              <a:t>g</a:t>
            </a:r>
            <a:r>
              <a:rPr lang="ro-RO" sz="1200" dirty="0"/>
              <a:t>) nemetalic sau feromagnetic, la distanță unul de altul cvasiegală cu lățimea lor și cu un ecran (</a:t>
            </a:r>
            <a:r>
              <a:rPr lang="ro-RO" sz="1200" b="1" dirty="0"/>
              <a:t>e</a:t>
            </a:r>
            <a:r>
              <a:rPr lang="ro-RO" sz="1200" dirty="0"/>
              <a:t>) </a:t>
            </a:r>
            <a:r>
              <a:rPr lang="ro-RO" sz="1200" dirty="0" smtClean="0"/>
              <a:t>feromagnetic lipit </a:t>
            </a:r>
            <a:r>
              <a:rPr lang="ro-RO" sz="1200" dirty="0"/>
              <a:t>pe fața </a:t>
            </a:r>
            <a:r>
              <a:rPr lang="ro-RO" sz="1200" dirty="0" smtClean="0"/>
              <a:t> orientată </a:t>
            </a:r>
            <a:r>
              <a:rPr lang="ro-RO" sz="1200" dirty="0"/>
              <a:t>spre niște coroane magnetice (</a:t>
            </a:r>
            <a:r>
              <a:rPr lang="ro-RO" sz="1200" b="1" dirty="0"/>
              <a:t>2</a:t>
            </a:r>
            <a:r>
              <a:rPr lang="ro-RO" sz="1200" dirty="0"/>
              <a:t>) tip magnet plat inelar cu polii pe fețe, care încadrează ansamblul format de statorul solenoidal (</a:t>
            </a:r>
            <a:r>
              <a:rPr lang="ro-RO" sz="1200" b="1" dirty="0"/>
              <a:t>S</a:t>
            </a:r>
            <a:r>
              <a:rPr lang="ro-RO" sz="1200" dirty="0"/>
              <a:t>) și perechea de discuri rotorice (</a:t>
            </a:r>
            <a:r>
              <a:rPr lang="ro-RO" sz="1200" b="1" dirty="0"/>
              <a:t>D</a:t>
            </a:r>
            <a:r>
              <a:rPr lang="ro-RO" sz="1200" dirty="0"/>
              <a:t>) cu care interacționează </a:t>
            </a:r>
            <a:r>
              <a:rPr lang="ro-RO" sz="1200" dirty="0" smtClean="0"/>
              <a:t>repulsiv, </a:t>
            </a:r>
            <a:r>
              <a:rPr lang="ro-RO" sz="1200" dirty="0"/>
              <a:t>întreg ansamblul fiind introdus într-o carcasă (</a:t>
            </a:r>
            <a:r>
              <a:rPr lang="ro-RO" sz="1200" b="1" dirty="0"/>
              <a:t>4</a:t>
            </a:r>
            <a:r>
              <a:rPr lang="ro-RO" sz="1200" dirty="0"/>
              <a:t>) cilindrică nemagnetică cu două capace (</a:t>
            </a:r>
            <a:r>
              <a:rPr lang="ro-RO" sz="1200" b="1" dirty="0"/>
              <a:t>4’</a:t>
            </a:r>
            <a:r>
              <a:rPr lang="ro-RO" sz="1200" dirty="0"/>
              <a:t>) prevăzute cu câte un rulment (</a:t>
            </a:r>
            <a:r>
              <a:rPr lang="ro-RO" sz="1200" b="1" dirty="0" smtClean="0"/>
              <a:t>r</a:t>
            </a:r>
            <a:r>
              <a:rPr lang="ro-RO" sz="1200" dirty="0" smtClean="0"/>
              <a:t>). </a:t>
            </a:r>
            <a:r>
              <a:rPr lang="ro-RO" sz="1200" dirty="0"/>
              <a:t>S</a:t>
            </a:r>
            <a:r>
              <a:rPr lang="ro-RO" sz="1200" dirty="0" smtClean="0"/>
              <a:t>tatorul </a:t>
            </a:r>
            <a:r>
              <a:rPr lang="ro-RO" sz="1200" dirty="0"/>
              <a:t>solenoidal (</a:t>
            </a:r>
            <a:r>
              <a:rPr lang="ro-RO" sz="1200" b="1" dirty="0"/>
              <a:t>S</a:t>
            </a:r>
            <a:r>
              <a:rPr lang="ro-RO" sz="1200" dirty="0"/>
              <a:t>) </a:t>
            </a:r>
            <a:r>
              <a:rPr lang="ro-RO" sz="1200" dirty="0" smtClean="0"/>
              <a:t>este </a:t>
            </a:r>
            <a:r>
              <a:rPr lang="ro-RO" sz="1200" dirty="0"/>
              <a:t>format din niște solenoizi (</a:t>
            </a:r>
            <a:r>
              <a:rPr lang="ro-RO" sz="1200" b="1" dirty="0"/>
              <a:t>5</a:t>
            </a:r>
            <a:r>
              <a:rPr lang="ro-RO" sz="1200" dirty="0"/>
              <a:t>) cu bobine (</a:t>
            </a:r>
            <a:r>
              <a:rPr lang="ro-RO" sz="1200" b="1" dirty="0"/>
              <a:t>b</a:t>
            </a:r>
            <a:r>
              <a:rPr lang="ro-RO" sz="1200" dirty="0"/>
              <a:t>) cu sârmă de Cu-Em și cu miez feromagnetic (</a:t>
            </a:r>
            <a:r>
              <a:rPr lang="ro-RO" sz="1200" b="1" dirty="0"/>
              <a:t>f</a:t>
            </a:r>
            <a:r>
              <a:rPr lang="ro-RO" sz="1200" dirty="0"/>
              <a:t>) </a:t>
            </a:r>
            <a:r>
              <a:rPr lang="ro-RO" sz="1200" dirty="0" smtClean="0"/>
              <a:t> cu </a:t>
            </a:r>
            <a:r>
              <a:rPr lang="ro-RO" sz="1200" dirty="0"/>
              <a:t>secțiune dreptunghiulară, pseudo-lamelar, </a:t>
            </a:r>
            <a:r>
              <a:rPr lang="ro-RO" sz="1200" dirty="0" smtClean="0"/>
              <a:t> care </a:t>
            </a:r>
            <a:r>
              <a:rPr lang="ro-RO" sz="1200" dirty="0"/>
              <a:t>sunt dispuse circular și simetric într-un suport statoric (</a:t>
            </a:r>
            <a:r>
              <a:rPr lang="ro-RO" sz="1200" b="1" dirty="0"/>
              <a:t>j</a:t>
            </a:r>
            <a:r>
              <a:rPr lang="ro-RO" sz="1200" dirty="0"/>
              <a:t>) nemagnetic, cu lungimea în unghi </a:t>
            </a:r>
            <a:r>
              <a:rPr lang="ro-RO" sz="1200" dirty="0">
                <a:sym typeface="Symbol"/>
              </a:rPr>
              <a:t></a:t>
            </a:r>
            <a:r>
              <a:rPr lang="ro-RO" sz="1200" dirty="0"/>
              <a:t> = 30°-55° față de direcția radială O-x, a cărui valoare exactă rezultă din condiția ca pe aceeași direcție radială O-x pe care se află capătul dinspre axul (</a:t>
            </a:r>
            <a:r>
              <a:rPr lang="ro-RO" sz="1200" b="1" dirty="0"/>
              <a:t>1</a:t>
            </a:r>
            <a:r>
              <a:rPr lang="ro-RO" sz="1200" dirty="0"/>
              <a:t>) al miezului feromagnetic (</a:t>
            </a:r>
            <a:r>
              <a:rPr lang="ro-RO" sz="1200" b="1" dirty="0"/>
              <a:t>f</a:t>
            </a:r>
            <a:r>
              <a:rPr lang="ro-RO" sz="1200" dirty="0"/>
              <a:t>)</a:t>
            </a:r>
            <a:r>
              <a:rPr lang="ro-RO" sz="1200" b="1" dirty="0"/>
              <a:t> </a:t>
            </a:r>
            <a:r>
              <a:rPr lang="ro-RO" sz="1200" dirty="0"/>
              <a:t>al unei bobine (</a:t>
            </a:r>
            <a:r>
              <a:rPr lang="ro-RO" sz="1200" b="1" dirty="0"/>
              <a:t>b</a:t>
            </a:r>
            <a:r>
              <a:rPr lang="ro-RO" sz="1200" dirty="0"/>
              <a:t>) să fie situat și capătul exterior, opus axului (</a:t>
            </a:r>
            <a:r>
              <a:rPr lang="ro-RO" sz="1200" b="1" dirty="0"/>
              <a:t>1)</a:t>
            </a:r>
            <a:r>
              <a:rPr lang="ro-RO" sz="1200" dirty="0"/>
              <a:t>, al miezului feromagnetic (</a:t>
            </a:r>
            <a:r>
              <a:rPr lang="ro-RO" sz="1200" b="1" dirty="0"/>
              <a:t>f</a:t>
            </a:r>
            <a:r>
              <a:rPr lang="ro-RO" sz="1200" dirty="0"/>
              <a:t>) al bobinei (</a:t>
            </a:r>
            <a:r>
              <a:rPr lang="ro-RO" sz="1200" b="1" dirty="0"/>
              <a:t>b</a:t>
            </a:r>
            <a:r>
              <a:rPr lang="ro-RO" sz="1200" dirty="0"/>
              <a:t>)</a:t>
            </a:r>
            <a:r>
              <a:rPr lang="ro-RO" sz="1200" b="1" dirty="0"/>
              <a:t> </a:t>
            </a:r>
            <a:r>
              <a:rPr lang="ro-RO" sz="1200" dirty="0"/>
              <a:t>următoare, adiacentă ei</a:t>
            </a:r>
            <a:r>
              <a:rPr lang="ro-RO" sz="1200" dirty="0" smtClean="0"/>
              <a:t>.</a:t>
            </a:r>
            <a:endParaRPr lang="en-US" sz="1200" dirty="0"/>
          </a:p>
        </p:txBody>
      </p:sp>
      <p:sp>
        <p:nvSpPr>
          <p:cNvPr id="23" name="Substituent text 1">
            <a:extLst>
              <a:ext uri="{FF2B5EF4-FFF2-40B4-BE49-F238E27FC236}">
                <a16:creationId xmlns="" xmlns:a16="http://schemas.microsoft.com/office/drawing/2014/main" id="{66EE445D-CE1A-4D9F-B276-75C8D6A1B0BD}"/>
              </a:ext>
            </a:extLst>
          </p:cNvPr>
          <p:cNvSpPr txBox="1">
            <a:spLocks/>
          </p:cNvSpPr>
          <p:nvPr/>
        </p:nvSpPr>
        <p:spPr>
          <a:xfrm>
            <a:off x="1114882" y="5454697"/>
            <a:ext cx="6112049" cy="6068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o-RO" altLang="en-US" sz="1400" b="1" dirty="0" smtClean="0">
                <a:solidFill>
                  <a:schemeClr val="tx2"/>
                </a:solidFill>
              </a:rPr>
              <a:t>Avantaje</a:t>
            </a:r>
            <a:r>
              <a:rPr lang="ro-RO" altLang="en-US" sz="1200" dirty="0" smtClean="0">
                <a:solidFill>
                  <a:schemeClr val="tx2"/>
                </a:solidFill>
              </a:rPr>
              <a:t>::  Prin  faptul că are o frânare magnetică redusă cu generatorul în sarcină față de un generator clasic, permite un randament crescut de conversie a puterii mecanice a  unei turbine eoliene în energie electrică  și startarea acesteia și în condiții de vânt slab, de cca 3 m/s.</a:t>
            </a:r>
            <a:endParaRPr lang="en-US" altLang="en-US" sz="1400" dirty="0">
              <a:solidFill>
                <a:schemeClr val="tx2"/>
              </a:solidFill>
            </a:endParaRPr>
          </a:p>
        </p:txBody>
      </p:sp>
      <p:sp>
        <p:nvSpPr>
          <p:cNvPr id="31" name="Substituent text 2">
            <a:extLst>
              <a:ext uri="{FF2B5EF4-FFF2-40B4-BE49-F238E27FC236}">
                <a16:creationId xmlns="" xmlns:a16="http://schemas.microsoft.com/office/drawing/2014/main" id="{86639826-E1D8-43D9-B7D3-811090F20730}"/>
              </a:ext>
            </a:extLst>
          </p:cNvPr>
          <p:cNvSpPr txBox="1">
            <a:spLocks/>
          </p:cNvSpPr>
          <p:nvPr/>
        </p:nvSpPr>
        <p:spPr>
          <a:xfrm>
            <a:off x="264935" y="6413873"/>
            <a:ext cx="11356491" cy="4479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900" kern="1200" cap="all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400" cap="none" dirty="0">
                <a:solidFill>
                  <a:schemeClr val="bg1"/>
                </a:solidFill>
              </a:rPr>
              <a:t>Targul </a:t>
            </a:r>
            <a:r>
              <a:rPr lang="ro-RO" sz="1400" cap="none" dirty="0">
                <a:solidFill>
                  <a:schemeClr val="bg1"/>
                </a:solidFill>
              </a:rPr>
              <a:t>International</a:t>
            </a:r>
            <a:r>
              <a:rPr lang="fr-FR" sz="1400" cap="none" dirty="0">
                <a:solidFill>
                  <a:schemeClr val="bg1"/>
                </a:solidFill>
              </a:rPr>
              <a:t> de </a:t>
            </a:r>
            <a:r>
              <a:rPr lang="ro-RO" sz="1400" cap="none" dirty="0">
                <a:solidFill>
                  <a:schemeClr val="bg1"/>
                </a:solidFill>
              </a:rPr>
              <a:t>Invent</a:t>
            </a:r>
            <a:r>
              <a:rPr lang="fr-FR" sz="1400" cap="none" dirty="0">
                <a:solidFill>
                  <a:schemeClr val="bg1"/>
                </a:solidFill>
              </a:rPr>
              <a:t>ii si </a:t>
            </a:r>
            <a:r>
              <a:rPr lang="fr-FR" sz="1400" cap="none" dirty="0" err="1">
                <a:solidFill>
                  <a:schemeClr val="bg1"/>
                </a:solidFill>
              </a:rPr>
              <a:t>Idei</a:t>
            </a:r>
            <a:r>
              <a:rPr lang="fr-FR" sz="1400" cap="none" dirty="0">
                <a:solidFill>
                  <a:schemeClr val="bg1"/>
                </a:solidFill>
              </a:rPr>
              <a:t> Practice </a:t>
            </a:r>
            <a:r>
              <a:rPr lang="fr-FR" sz="1400" cap="none" dirty="0" err="1">
                <a:solidFill>
                  <a:schemeClr val="bg1"/>
                </a:solidFill>
              </a:rPr>
              <a:t>Invent</a:t>
            </a:r>
            <a:r>
              <a:rPr lang="fr-FR" sz="1400" cap="none" dirty="0">
                <a:solidFill>
                  <a:schemeClr val="bg1"/>
                </a:solidFill>
              </a:rPr>
              <a:t> – Invest Constantin-Marin </a:t>
            </a:r>
            <a:r>
              <a:rPr lang="fr-FR" sz="1400" cap="none" dirty="0" err="1">
                <a:solidFill>
                  <a:schemeClr val="bg1"/>
                </a:solidFill>
              </a:rPr>
              <a:t>Antohi</a:t>
            </a:r>
            <a:r>
              <a:rPr lang="fr-FR" sz="1400" cap="none" dirty="0">
                <a:solidFill>
                  <a:schemeClr val="bg1"/>
                </a:solidFill>
              </a:rPr>
              <a:t>, </a:t>
            </a:r>
            <a:r>
              <a:rPr lang="fr-FR" sz="1400" cap="none" dirty="0" err="1">
                <a:solidFill>
                  <a:schemeClr val="bg1"/>
                </a:solidFill>
              </a:rPr>
              <a:t>editia</a:t>
            </a:r>
            <a:r>
              <a:rPr lang="fr-FR" sz="1400" cap="none" dirty="0">
                <a:solidFill>
                  <a:schemeClr val="bg1"/>
                </a:solidFill>
              </a:rPr>
              <a:t> 12- a, Iasi, Romania</a:t>
            </a:r>
            <a:endParaRPr lang="en-US" sz="1400" cap="none" dirty="0">
              <a:solidFill>
                <a:schemeClr val="bg1"/>
              </a:solidFill>
            </a:endParaRPr>
          </a:p>
        </p:txBody>
      </p:sp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4" name="Imagine 7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8766" y="1916989"/>
            <a:ext cx="2261219" cy="22343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Imagine 8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7268" y="3213461"/>
            <a:ext cx="2580457" cy="320041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88514133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VTI">
  <a:themeElements>
    <a:clrScheme name="">
      <a:dk1>
        <a:srgbClr val="000000"/>
      </a:dk1>
      <a:lt1>
        <a:srgbClr val="FFFFFF"/>
      </a:lt1>
      <a:dk2>
        <a:srgbClr val="243541"/>
      </a:dk2>
      <a:lt2>
        <a:srgbClr val="E2E5E8"/>
      </a:lt2>
      <a:accent1>
        <a:srgbClr val="E88B33"/>
      </a:accent1>
      <a:accent2>
        <a:srgbClr val="AEA33A"/>
      </a:accent2>
      <a:accent3>
        <a:srgbClr val="8CAB4A"/>
      </a:accent3>
      <a:accent4>
        <a:srgbClr val="57B636"/>
      </a:accent4>
      <a:accent5>
        <a:srgbClr val="2EBA43"/>
      </a:accent5>
      <a:accent6>
        <a:srgbClr val="33B67D"/>
      </a:accent6>
      <a:hlink>
        <a:srgbClr val="5F84A8"/>
      </a:hlink>
      <a:folHlink>
        <a:srgbClr val="7F7F7F"/>
      </a:folHlink>
    </a:clrScheme>
    <a:fontScheme name="Retrospect">
      <a:majorFont>
        <a:latin typeface="Georgia Pro Cond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Speak Pro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RetrospectVTI" id="{ABE3C30C-0FC0-4450-828E-52DE70F1BCCB}" vid="{A6E2497D-935A-4CFD-B9FD-6DCB15FA68BF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F3CD65D-61A5-43C9-A837-6EC73C7DA8AB}">
  <ds:schemaRefs>
    <ds:schemaRef ds:uri="http://schemas.microsoft.com/office/2006/documentManagement/types"/>
    <ds:schemaRef ds:uri="16c05727-aa75-4e4a-9b5f-8a80a1165891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71af3243-3dd4-4a8d-8c0d-dd76da1f02a5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16377351-63A1-4C2E-8C9A-66CDD70F16A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1F006B4-A9E1-4F39-85C8-FB836F91934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{9E98C9B7-1F63-4F38-9F44-6436DE32F7CE}tf11437505_win32</Template>
  <TotalTime>186</TotalTime>
  <Words>402</Words>
  <Application>Microsoft Office PowerPoint</Application>
  <PresentationFormat>Custom</PresentationFormat>
  <Paragraphs>11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RetrospectVTI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AGHION Cristian</dc:creator>
  <cp:lastModifiedBy>Marius Arghirescu</cp:lastModifiedBy>
  <cp:revision>17</cp:revision>
  <dcterms:created xsi:type="dcterms:W3CDTF">2020-11-16T10:44:30Z</dcterms:created>
  <dcterms:modified xsi:type="dcterms:W3CDTF">2021-11-27T20:42:01Z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