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21">
            <a:extLst>
              <a:ext uri="{FF2B5EF4-FFF2-40B4-BE49-F238E27FC236}">
                <a16:creationId xmlns:a16="http://schemas.microsoft.com/office/drawing/2014/main" xmlns="" id="{3D81E597-3190-4E7B-94AD-F1A73515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181" y="335659"/>
            <a:ext cx="739318" cy="990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D4919C-9E37-4579-B3DE-8566E5C7A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01" y="294717"/>
            <a:ext cx="955707" cy="973405"/>
          </a:xfrm>
          <a:prstGeom prst="rect">
            <a:avLst/>
          </a:prstGeom>
        </p:spPr>
      </p:pic>
      <p:sp>
        <p:nvSpPr>
          <p:cNvPr id="11" name="Substituent text 16">
            <a:extLst>
              <a:ext uri="{FF2B5EF4-FFF2-40B4-BE49-F238E27FC236}">
                <a16:creationId xmlns:a16="http://schemas.microsoft.com/office/drawing/2014/main" xmlns="" id="{327B4BDA-B29E-47A2-80E1-F89B08545A18}"/>
              </a:ext>
            </a:extLst>
          </p:cNvPr>
          <p:cNvSpPr txBox="1">
            <a:spLocks/>
          </p:cNvSpPr>
          <p:nvPr/>
        </p:nvSpPr>
        <p:spPr>
          <a:xfrm>
            <a:off x="2666581" y="1282434"/>
            <a:ext cx="6553200" cy="63455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Affiliation, Corresponding author's e-mail address</a:t>
            </a:r>
          </a:p>
        </p:txBody>
      </p:sp>
      <p:sp>
        <p:nvSpPr>
          <p:cNvPr id="13" name="Substituent text 17">
            <a:extLst>
              <a:ext uri="{FF2B5EF4-FFF2-40B4-BE49-F238E27FC236}">
                <a16:creationId xmlns:a16="http://schemas.microsoft.com/office/drawing/2014/main" xmlns="" id="{7603F159-B44B-45A3-BA65-7FA50F8A47B6}"/>
              </a:ext>
            </a:extLst>
          </p:cNvPr>
          <p:cNvSpPr txBox="1">
            <a:spLocks/>
          </p:cNvSpPr>
          <p:nvPr/>
        </p:nvSpPr>
        <p:spPr>
          <a:xfrm>
            <a:off x="2931208" y="203654"/>
            <a:ext cx="6545973" cy="11555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b="1" dirty="0"/>
              <a:t>Elice cu aspiraţie axial-radială şi propulsor aerodinamic şi aeronavă ce </a:t>
            </a:r>
            <a:r>
              <a:rPr lang="ro-RO" b="1" dirty="0" smtClean="0"/>
              <a:t>o</a:t>
            </a:r>
            <a:r>
              <a:rPr lang="en-US" b="1" dirty="0" smtClean="0"/>
              <a:t> </a:t>
            </a:r>
            <a:r>
              <a:rPr lang="ro-RO" b="1" dirty="0" smtClean="0"/>
              <a:t>utilizează</a:t>
            </a:r>
            <a:endParaRPr lang="en-US" b="1" dirty="0" smtClean="0"/>
          </a:p>
          <a:p>
            <a:pPr algn="ctr"/>
            <a:r>
              <a:rPr lang="en-US" sz="1800" b="1" dirty="0" smtClean="0"/>
              <a:t>Author:  Arghirescu Marius,  </a:t>
            </a:r>
            <a:r>
              <a:rPr lang="ro-RO" sz="1800" b="1" dirty="0" smtClean="0"/>
              <a:t>      </a:t>
            </a:r>
            <a:r>
              <a:rPr lang="en-US" sz="1800" dirty="0" smtClean="0"/>
              <a:t>O.S.I.M.  </a:t>
            </a:r>
            <a:r>
              <a:rPr lang="en-US" sz="1800" dirty="0" err="1" smtClean="0"/>
              <a:t>Bucure</a:t>
            </a:r>
            <a:r>
              <a:rPr lang="ro-RO" sz="1800" dirty="0" smtClean="0"/>
              <a:t>șt</a:t>
            </a:r>
            <a:r>
              <a:rPr lang="en-US" sz="1800" dirty="0" err="1" smtClean="0"/>
              <a:t>i</a:t>
            </a:r>
            <a:endParaRPr lang="ro-RO" sz="1800" dirty="0" smtClean="0"/>
          </a:p>
          <a:p>
            <a:pPr algn="ctr"/>
            <a:r>
              <a:rPr lang="ro-RO" sz="1400" b="1" dirty="0"/>
              <a:t>a</a:t>
            </a:r>
            <a:r>
              <a:rPr lang="ro-RO" sz="1400" b="1" dirty="0" smtClean="0"/>
              <a:t>rghirescu.marius@osim.ro</a:t>
            </a:r>
            <a:endParaRPr lang="en-US" sz="1400" b="1" dirty="0" smtClean="0"/>
          </a:p>
          <a:p>
            <a:endParaRPr lang="en-US" b="1" dirty="0" smtClean="0"/>
          </a:p>
          <a:p>
            <a:endParaRPr lang="ro-RO" dirty="0" smtClean="0"/>
          </a:p>
          <a:p>
            <a:endParaRPr lang="ro-RO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Substituent text 5">
            <a:extLst>
              <a:ext uri="{FF2B5EF4-FFF2-40B4-BE49-F238E27FC236}">
                <a16:creationId xmlns:a16="http://schemas.microsoft.com/office/drawing/2014/main" xmlns="" id="{0D015FD6-D1B0-4233-BB15-8317F273D09A}"/>
              </a:ext>
            </a:extLst>
          </p:cNvPr>
          <p:cNvSpPr txBox="1">
            <a:spLocks/>
          </p:cNvSpPr>
          <p:nvPr/>
        </p:nvSpPr>
        <p:spPr>
          <a:xfrm>
            <a:off x="854879" y="1916989"/>
            <a:ext cx="6577886" cy="359249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Motivation and Description </a:t>
            </a:r>
            <a:r>
              <a:rPr lang="en-US" sz="1400" b="1" dirty="0" smtClean="0"/>
              <a:t>of</a:t>
            </a:r>
            <a:r>
              <a:rPr lang="ro-RO" sz="1400" b="1" dirty="0" smtClean="0"/>
              <a:t> </a:t>
            </a:r>
            <a:r>
              <a:rPr lang="en-US" sz="1400" b="1" dirty="0" smtClean="0"/>
              <a:t>Work</a:t>
            </a:r>
            <a:r>
              <a:rPr lang="ro-RO" sz="1400" b="1" smtClean="0"/>
              <a:t>:    CBI:  RO2018-00290</a:t>
            </a:r>
            <a:endParaRPr lang="en-US" sz="1400" b="1" dirty="0"/>
          </a:p>
          <a:p>
            <a:pPr algn="just">
              <a:lnSpc>
                <a:spcPct val="100000"/>
              </a:lnSpc>
            </a:pPr>
            <a:r>
              <a:rPr lang="ro-RO" sz="1400" dirty="0" smtClean="0"/>
              <a:t>Invenția se </a:t>
            </a:r>
            <a:r>
              <a:rPr lang="ro-RO" sz="1400" dirty="0"/>
              <a:t>referă la o elice cu aspiraţie axial-radială a aerului, şi un propulsor şi o navă ce o utilizează. Elicea conform invenţiei este constituită dintr-un număr N </a:t>
            </a:r>
            <a:r>
              <a:rPr lang="ro-RO" sz="1400" dirty="0">
                <a:sym typeface="Symbol"/>
              </a:rPr>
              <a:t></a:t>
            </a:r>
            <a:r>
              <a:rPr lang="ro-RO" sz="1400" dirty="0"/>
              <a:t> 2 de pale radiale (2) dreptunghiulare sau trapezoidale fixate de un butuc (1) tubular prin intermediul unor tije de rigidizare (a), de marginea (m) opusă butucului (1) a palelor radiale (2) fiind solidarizată câte o pală marginală (3) cu lungimea  în planul rotaţiei dar orientată în unghi </a:t>
            </a:r>
            <a:r>
              <a:rPr lang="ro-RO" sz="1400" dirty="0">
                <a:sym typeface="Symbol"/>
              </a:rPr>
              <a:t></a:t>
            </a:r>
            <a:r>
              <a:rPr lang="ro-RO" sz="1400" dirty="0"/>
              <a:t> </a:t>
            </a:r>
            <a:r>
              <a:rPr lang="ro-RO" sz="1400" dirty="0">
                <a:sym typeface="Symbol"/>
              </a:rPr>
              <a:t></a:t>
            </a:r>
            <a:r>
              <a:rPr lang="ro-RO" sz="1400" dirty="0"/>
              <a:t> </a:t>
            </a:r>
            <a:r>
              <a:rPr lang="ro-RO" sz="1400" dirty="0">
                <a:sym typeface="Symbol"/>
              </a:rPr>
              <a:t></a:t>
            </a:r>
            <a:r>
              <a:rPr lang="ro-RO" sz="1400" dirty="0"/>
              <a:t> faţă de tangenta la cercul rotaţiei şi cu lăţimea înclinată cu un unghi </a:t>
            </a:r>
            <a:r>
              <a:rPr lang="ro-RO" sz="1400" dirty="0">
                <a:sym typeface="Symbol"/>
              </a:rPr>
              <a:t></a:t>
            </a:r>
            <a:r>
              <a:rPr lang="ro-RO" sz="1400" dirty="0"/>
              <a:t> </a:t>
            </a:r>
            <a:r>
              <a:rPr lang="ro-RO" sz="1400" dirty="0">
                <a:sym typeface="Symbol"/>
              </a:rPr>
              <a:t></a:t>
            </a:r>
            <a:r>
              <a:rPr lang="ro-RO" sz="1400" dirty="0"/>
              <a:t> 0 faţă de axul butucului (1</a:t>
            </a:r>
            <a:r>
              <a:rPr lang="ro-RO" sz="1400" dirty="0" smtClean="0"/>
              <a:t>).</a:t>
            </a:r>
          </a:p>
          <a:p>
            <a:pPr algn="just">
              <a:lnSpc>
                <a:spcPct val="100000"/>
              </a:lnSpc>
            </a:pPr>
            <a:r>
              <a:rPr lang="ro-RO" sz="1400" dirty="0"/>
              <a:t> </a:t>
            </a:r>
            <a:r>
              <a:rPr lang="ro-RO" sz="1400" dirty="0" smtClean="0"/>
              <a:t>Propulsorul </a:t>
            </a:r>
            <a:r>
              <a:rPr lang="ro-RO" sz="1400" dirty="0"/>
              <a:t>aero-dinamic este compus dintr-un corp tronconic (</a:t>
            </a:r>
            <a:r>
              <a:rPr lang="ro-RO" sz="1400" b="1" dirty="0"/>
              <a:t>4</a:t>
            </a:r>
            <a:r>
              <a:rPr lang="ro-RO" sz="1400" dirty="0"/>
              <a:t>) tip pâlnie care are poziţionat în interior un motor (</a:t>
            </a:r>
            <a:r>
              <a:rPr lang="ro-RO" sz="1400" b="1" dirty="0"/>
              <a:t>5</a:t>
            </a:r>
            <a:r>
              <a:rPr lang="ro-RO" sz="1400" dirty="0"/>
              <a:t>) având fixate pe ax  2..4 elice  (</a:t>
            </a:r>
            <a:r>
              <a:rPr lang="ro-RO" sz="1400" b="1" dirty="0"/>
              <a:t>A, B, C, D</a:t>
            </a:r>
            <a:r>
              <a:rPr lang="ro-RO" sz="1400" dirty="0"/>
              <a:t>)</a:t>
            </a:r>
            <a:r>
              <a:rPr lang="ro-RO" sz="1400" b="1" dirty="0"/>
              <a:t>,</a:t>
            </a:r>
            <a:r>
              <a:rPr lang="ro-RO" sz="1400" dirty="0"/>
              <a:t> realizate conform invenţiei iar nava ce îl utilizează are două sau patru module propulsoare (</a:t>
            </a:r>
            <a:r>
              <a:rPr lang="ro-RO" sz="1400" b="1" dirty="0"/>
              <a:t>M</a:t>
            </a:r>
            <a:r>
              <a:rPr lang="ro-RO" sz="1400" dirty="0"/>
              <a:t>), pentru ascensiunea pe verticală, realizate fiecare cu o carcasă discoidală (</a:t>
            </a:r>
            <a:r>
              <a:rPr lang="ro-RO" sz="1400" b="1" dirty="0"/>
              <a:t>16</a:t>
            </a:r>
            <a:r>
              <a:rPr lang="ro-RO" sz="1400" dirty="0"/>
              <a:t>) tip calotă sferică găurită, cu o cavitate centrală de formă tronconică, de pâlnie, cu o parte de  intrare (</a:t>
            </a:r>
            <a:r>
              <a:rPr lang="ro-RO" sz="1400" b="1" dirty="0"/>
              <a:t>i</a:t>
            </a:r>
            <a:r>
              <a:rPr lang="ro-RO" sz="1400" dirty="0"/>
              <a:t>) şi o parte de ieşire (</a:t>
            </a:r>
            <a:r>
              <a:rPr lang="ro-RO" sz="1400" b="1" dirty="0"/>
              <a:t>e</a:t>
            </a:r>
            <a:r>
              <a:rPr lang="ro-RO" sz="1400" dirty="0"/>
              <a:t>), în care este fixat un propulsor aerodinamic (</a:t>
            </a:r>
            <a:r>
              <a:rPr lang="ro-RO" sz="1400" b="1" dirty="0"/>
              <a:t>P</a:t>
            </a:r>
            <a:r>
              <a:rPr lang="ro-RO" sz="1400" dirty="0"/>
              <a:t>) realizat conform revendicării. </a:t>
            </a:r>
            <a:endParaRPr lang="en-US" sz="1400" dirty="0"/>
          </a:p>
          <a:p>
            <a:r>
              <a:rPr lang="en-US" sz="1400" b="1" dirty="0" smtClean="0"/>
              <a:t> </a:t>
            </a:r>
            <a:endParaRPr lang="en-US" sz="1400" b="1" dirty="0"/>
          </a:p>
        </p:txBody>
      </p:sp>
      <p:sp>
        <p:nvSpPr>
          <p:cNvPr id="19" name="Substituent text 1">
            <a:extLst>
              <a:ext uri="{FF2B5EF4-FFF2-40B4-BE49-F238E27FC236}">
                <a16:creationId xmlns:a16="http://schemas.microsoft.com/office/drawing/2014/main" xmlns="" id="{A61637F6-DBF5-46A3-965C-46F2B770018D}"/>
              </a:ext>
            </a:extLst>
          </p:cNvPr>
          <p:cNvSpPr txBox="1">
            <a:spLocks/>
          </p:cNvSpPr>
          <p:nvPr/>
        </p:nvSpPr>
        <p:spPr>
          <a:xfrm>
            <a:off x="4005950" y="2531381"/>
            <a:ext cx="3220982" cy="53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000" dirty="0">
                <a:solidFill>
                  <a:schemeClr val="accent1">
                    <a:lumMod val="75000"/>
                  </a:schemeClr>
                </a:solidFill>
              </a:rPr>
              <a:t>measurements</a:t>
            </a:r>
          </a:p>
          <a:p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23" name="Substituent text 1">
            <a:extLst>
              <a:ext uri="{FF2B5EF4-FFF2-40B4-BE49-F238E27FC236}">
                <a16:creationId xmlns:a16="http://schemas.microsoft.com/office/drawing/2014/main" xmlns="" id="{66EE445D-CE1A-4D9F-B276-75C8D6A1B0BD}"/>
              </a:ext>
            </a:extLst>
          </p:cNvPr>
          <p:cNvSpPr txBox="1">
            <a:spLocks/>
          </p:cNvSpPr>
          <p:nvPr/>
        </p:nvSpPr>
        <p:spPr>
          <a:xfrm>
            <a:off x="1114882" y="5806996"/>
            <a:ext cx="6112049" cy="606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o-RO" altLang="en-US" sz="1400" b="1" dirty="0" smtClean="0">
                <a:solidFill>
                  <a:schemeClr val="tx2"/>
                </a:solidFill>
              </a:rPr>
              <a:t>Avantaje</a:t>
            </a:r>
            <a:r>
              <a:rPr lang="ro-RO" altLang="en-US" sz="1200" dirty="0" smtClean="0">
                <a:solidFill>
                  <a:schemeClr val="tx2"/>
                </a:solidFill>
              </a:rPr>
              <a:t>::   </a:t>
            </a:r>
            <a:r>
              <a:rPr lang="ro-RO" altLang="en-US" sz="1400" dirty="0" smtClean="0">
                <a:solidFill>
                  <a:schemeClr val="tx2"/>
                </a:solidFill>
              </a:rPr>
              <a:t>Mărirea debitului de aer  vehiculat prin propulsor și a forței de levitație a navei ce îl utilizează, tip aerodină  cu decolare și aterizare pe verticală, cu </a:t>
            </a:r>
            <a:r>
              <a:rPr lang="ro-RO" altLang="en-US" sz="1400" dirty="0">
                <a:solidFill>
                  <a:schemeClr val="tx2"/>
                </a:solidFill>
              </a:rPr>
              <a:t>același  consum  </a:t>
            </a:r>
            <a:r>
              <a:rPr lang="ro-RO" altLang="en-US" sz="1400" dirty="0" smtClean="0">
                <a:solidFill>
                  <a:schemeClr val="tx2"/>
                </a:solidFill>
              </a:rPr>
              <a:t>de energie electrică sau de combustibil.</a:t>
            </a:r>
            <a:endParaRPr lang="en-US" altLang="en-US" sz="1400" dirty="0">
              <a:solidFill>
                <a:schemeClr val="tx2"/>
              </a:solidFill>
            </a:endParaRPr>
          </a:p>
        </p:txBody>
      </p:sp>
      <p:sp>
        <p:nvSpPr>
          <p:cNvPr id="31" name="Substituent text 2">
            <a:extLst>
              <a:ext uri="{FF2B5EF4-FFF2-40B4-BE49-F238E27FC236}">
                <a16:creationId xmlns:a16="http://schemas.microsoft.com/office/drawing/2014/main" xmlns="" id="{86639826-E1D8-43D9-B7D3-811090F20730}"/>
              </a:ext>
            </a:extLst>
          </p:cNvPr>
          <p:cNvSpPr txBox="1">
            <a:spLocks/>
          </p:cNvSpPr>
          <p:nvPr/>
        </p:nvSpPr>
        <p:spPr>
          <a:xfrm>
            <a:off x="264935" y="6413873"/>
            <a:ext cx="11356491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cap="none" dirty="0">
                <a:solidFill>
                  <a:schemeClr val="bg1"/>
                </a:solidFill>
              </a:rPr>
              <a:t>Targul </a:t>
            </a:r>
            <a:r>
              <a:rPr lang="ro-RO" sz="1400" cap="none" dirty="0">
                <a:solidFill>
                  <a:schemeClr val="bg1"/>
                </a:solidFill>
              </a:rPr>
              <a:t>International</a:t>
            </a:r>
            <a:r>
              <a:rPr lang="fr-FR" sz="1400" cap="none" dirty="0">
                <a:solidFill>
                  <a:schemeClr val="bg1"/>
                </a:solidFill>
              </a:rPr>
              <a:t> de </a:t>
            </a:r>
            <a:r>
              <a:rPr lang="ro-RO" sz="1400" cap="none" dirty="0">
                <a:solidFill>
                  <a:schemeClr val="bg1"/>
                </a:solidFill>
              </a:rPr>
              <a:t>Invent</a:t>
            </a:r>
            <a:r>
              <a:rPr lang="fr-FR" sz="1400" cap="none" dirty="0">
                <a:solidFill>
                  <a:schemeClr val="bg1"/>
                </a:solidFill>
              </a:rPr>
              <a:t>ii si </a:t>
            </a:r>
            <a:r>
              <a:rPr lang="fr-FR" sz="1400" cap="none" dirty="0" err="1">
                <a:solidFill>
                  <a:schemeClr val="bg1"/>
                </a:solidFill>
              </a:rPr>
              <a:t>Idei</a:t>
            </a:r>
            <a:r>
              <a:rPr lang="fr-FR" sz="1400" cap="none" dirty="0">
                <a:solidFill>
                  <a:schemeClr val="bg1"/>
                </a:solidFill>
              </a:rPr>
              <a:t> Practice </a:t>
            </a:r>
            <a:r>
              <a:rPr lang="fr-FR" sz="1400" cap="none" dirty="0" err="1">
                <a:solidFill>
                  <a:schemeClr val="bg1"/>
                </a:solidFill>
              </a:rPr>
              <a:t>Invent</a:t>
            </a:r>
            <a:r>
              <a:rPr lang="fr-FR" sz="1400" cap="none" dirty="0">
                <a:solidFill>
                  <a:schemeClr val="bg1"/>
                </a:solidFill>
              </a:rPr>
              <a:t> – Invest Constantin-Marin </a:t>
            </a:r>
            <a:r>
              <a:rPr lang="fr-FR" sz="1400" cap="none" dirty="0" err="1">
                <a:solidFill>
                  <a:schemeClr val="bg1"/>
                </a:solidFill>
              </a:rPr>
              <a:t>Antohi</a:t>
            </a:r>
            <a:r>
              <a:rPr lang="fr-FR" sz="1400" cap="none" dirty="0">
                <a:solidFill>
                  <a:schemeClr val="bg1"/>
                </a:solidFill>
              </a:rPr>
              <a:t>, </a:t>
            </a:r>
            <a:r>
              <a:rPr lang="fr-FR" sz="1400" cap="none" dirty="0" err="1">
                <a:solidFill>
                  <a:schemeClr val="bg1"/>
                </a:solidFill>
              </a:rPr>
              <a:t>editia</a:t>
            </a:r>
            <a:r>
              <a:rPr lang="fr-FR" sz="1400" cap="none" dirty="0">
                <a:solidFill>
                  <a:schemeClr val="bg1"/>
                </a:solidFill>
              </a:rPr>
              <a:t> 12- a, Iasi, Romania</a:t>
            </a:r>
            <a:endParaRPr lang="en-US" sz="1400" cap="none" dirty="0">
              <a:solidFill>
                <a:schemeClr val="bg1"/>
              </a:solidFill>
            </a:endParaRPr>
          </a:p>
        </p:txBody>
      </p:sp>
      <p:sp>
        <p:nvSpPr>
          <p:cNvPr id="20" name="Substituent text 1">
            <a:extLst>
              <a:ext uri="{FF2B5EF4-FFF2-40B4-BE49-F238E27FC236}">
                <a16:creationId xmlns:a16="http://schemas.microsoft.com/office/drawing/2014/main" xmlns="" id="{E46E371A-4E7C-4190-A7D6-B5CBF31DDC28}"/>
              </a:ext>
            </a:extLst>
          </p:cNvPr>
          <p:cNvSpPr txBox="1">
            <a:spLocks/>
          </p:cNvSpPr>
          <p:nvPr/>
        </p:nvSpPr>
        <p:spPr>
          <a:xfrm>
            <a:off x="306090" y="4683332"/>
            <a:ext cx="2360491" cy="53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000" dirty="0">
                <a:solidFill>
                  <a:schemeClr val="accent1">
                    <a:lumMod val="75000"/>
                  </a:schemeClr>
                </a:solidFill>
              </a:rPr>
              <a:t>describe</a:t>
            </a:r>
          </a:p>
          <a:p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07" y="1862208"/>
            <a:ext cx="3438799" cy="437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07" y="1980319"/>
            <a:ext cx="10287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5141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{9E98C9B7-1F63-4F38-9F44-6436DE32F7CE}tf11437505_win32</Template>
  <TotalTime>146</TotalTime>
  <Words>336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RetrospectVTI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AGHION Cristian</dc:creator>
  <cp:lastModifiedBy>Marius Arghirescu</cp:lastModifiedBy>
  <cp:revision>13</cp:revision>
  <dcterms:created xsi:type="dcterms:W3CDTF">2020-11-16T10:44:30Z</dcterms:created>
  <dcterms:modified xsi:type="dcterms:W3CDTF">2021-11-27T20:00:35Z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