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21">
            <a:extLst>
              <a:ext uri="{FF2B5EF4-FFF2-40B4-BE49-F238E27FC236}">
                <a16:creationId xmlns="" xmlns:a16="http://schemas.microsoft.com/office/drawing/2014/main" id="{3D81E597-3190-4E7B-94AD-F1A73515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181" y="335659"/>
            <a:ext cx="739318" cy="990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D4919C-9E37-4579-B3DE-8566E5C7A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01" y="294717"/>
            <a:ext cx="955707" cy="973405"/>
          </a:xfrm>
          <a:prstGeom prst="rect">
            <a:avLst/>
          </a:prstGeom>
        </p:spPr>
      </p:pic>
      <p:sp>
        <p:nvSpPr>
          <p:cNvPr id="11" name="Substituent text 16">
            <a:extLst>
              <a:ext uri="{FF2B5EF4-FFF2-40B4-BE49-F238E27FC236}">
                <a16:creationId xmlns="" xmlns:a16="http://schemas.microsoft.com/office/drawing/2014/main" id="{327B4BDA-B29E-47A2-80E1-F89B08545A18}"/>
              </a:ext>
            </a:extLst>
          </p:cNvPr>
          <p:cNvSpPr txBox="1">
            <a:spLocks/>
          </p:cNvSpPr>
          <p:nvPr/>
        </p:nvSpPr>
        <p:spPr>
          <a:xfrm>
            <a:off x="2666581" y="1282434"/>
            <a:ext cx="6553200" cy="63455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Affiliation, Corresponding author's e-mail address</a:t>
            </a:r>
          </a:p>
        </p:txBody>
      </p:sp>
      <p:sp>
        <p:nvSpPr>
          <p:cNvPr id="13" name="Substituent text 17">
            <a:extLst>
              <a:ext uri="{FF2B5EF4-FFF2-40B4-BE49-F238E27FC236}">
                <a16:creationId xmlns="" xmlns:a16="http://schemas.microsoft.com/office/drawing/2014/main" id="{7603F159-B44B-45A3-BA65-7FA50F8A47B6}"/>
              </a:ext>
            </a:extLst>
          </p:cNvPr>
          <p:cNvSpPr txBox="1">
            <a:spLocks/>
          </p:cNvSpPr>
          <p:nvPr/>
        </p:nvSpPr>
        <p:spPr>
          <a:xfrm>
            <a:off x="2931208" y="203654"/>
            <a:ext cx="6545973" cy="11555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altLang="en-US" sz="1800" b="1" dirty="0"/>
              <a:t>Cadă tip jacuzzi de fizio-electro-terapie cu masă de lucru pe computer</a:t>
            </a:r>
            <a:endParaRPr lang="en-US" altLang="en-US" sz="1800" b="1" dirty="0">
              <a:latin typeface="Times New Roman" pitchFamily="18" charset="0"/>
            </a:endParaRPr>
          </a:p>
          <a:p>
            <a:pPr algn="ctr"/>
            <a:r>
              <a:rPr lang="en-US" sz="1800" b="1" dirty="0" smtClean="0"/>
              <a:t>Author</a:t>
            </a:r>
            <a:r>
              <a:rPr lang="en-US" sz="1800" b="1" dirty="0" smtClean="0"/>
              <a:t>:  Arghirescu Marius,  </a:t>
            </a:r>
            <a:r>
              <a:rPr lang="ro-RO" sz="1800" b="1" dirty="0" smtClean="0"/>
              <a:t>      </a:t>
            </a:r>
            <a:r>
              <a:rPr lang="en-US" sz="1800" dirty="0" smtClean="0"/>
              <a:t>O.S.I.M.  </a:t>
            </a:r>
            <a:r>
              <a:rPr lang="en-US" sz="1800" dirty="0" err="1" smtClean="0"/>
              <a:t>Bucure</a:t>
            </a:r>
            <a:r>
              <a:rPr lang="ro-RO" sz="1800" dirty="0" smtClean="0"/>
              <a:t>șt</a:t>
            </a:r>
            <a:r>
              <a:rPr lang="en-US" sz="1800" dirty="0" err="1" smtClean="0"/>
              <a:t>i</a:t>
            </a:r>
            <a:endParaRPr lang="ro-RO" sz="1800" dirty="0" smtClean="0"/>
          </a:p>
          <a:p>
            <a:pPr algn="ctr"/>
            <a:r>
              <a:rPr lang="ro-RO" sz="1400" b="1" dirty="0"/>
              <a:t>a</a:t>
            </a:r>
            <a:r>
              <a:rPr lang="ro-RO" sz="1400" b="1" dirty="0" smtClean="0"/>
              <a:t>rghirescu.marius@osim.ro</a:t>
            </a:r>
            <a:endParaRPr lang="en-US" sz="1400" b="1" dirty="0" smtClean="0"/>
          </a:p>
          <a:p>
            <a:endParaRPr lang="en-US" b="1" dirty="0" smtClean="0"/>
          </a:p>
          <a:p>
            <a:endParaRPr lang="ro-RO" dirty="0" smtClean="0"/>
          </a:p>
          <a:p>
            <a:endParaRPr lang="ro-RO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Substituent text 5">
            <a:extLst>
              <a:ext uri="{FF2B5EF4-FFF2-40B4-BE49-F238E27FC236}">
                <a16:creationId xmlns="" xmlns:a16="http://schemas.microsoft.com/office/drawing/2014/main" id="{0D015FD6-D1B0-4233-BB15-8317F273D09A}"/>
              </a:ext>
            </a:extLst>
          </p:cNvPr>
          <p:cNvSpPr txBox="1">
            <a:spLocks/>
          </p:cNvSpPr>
          <p:nvPr/>
        </p:nvSpPr>
        <p:spPr>
          <a:xfrm>
            <a:off x="854879" y="1916988"/>
            <a:ext cx="6577886" cy="375229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Motivation and Description </a:t>
            </a:r>
            <a:r>
              <a:rPr lang="en-US" sz="1400" b="1" dirty="0" smtClean="0"/>
              <a:t>of</a:t>
            </a:r>
            <a:r>
              <a:rPr lang="ro-RO" sz="1400" b="1" dirty="0" smtClean="0"/>
              <a:t> </a:t>
            </a:r>
            <a:r>
              <a:rPr lang="en-US" sz="1400" b="1" dirty="0" smtClean="0"/>
              <a:t>Work</a:t>
            </a:r>
            <a:r>
              <a:rPr lang="ro-RO" sz="1400" b="1" dirty="0" smtClean="0"/>
              <a:t>:    CBI:  </a:t>
            </a:r>
            <a:r>
              <a:rPr lang="ro-RO" sz="1400" b="1" dirty="0" smtClean="0"/>
              <a:t>RO2019- 00651</a:t>
            </a:r>
            <a:endParaRPr lang="en-US" sz="1400" b="1" dirty="0"/>
          </a:p>
          <a:p>
            <a:pPr algn="just"/>
            <a:r>
              <a:rPr lang="en-US" sz="1200" b="1" dirty="0" smtClean="0"/>
              <a:t> </a:t>
            </a:r>
            <a:r>
              <a:rPr lang="ro-RO" altLang="en-US" sz="1200" dirty="0"/>
              <a:t>Invenția se referă la o cadă tip jacuzzi de fizio-electro-terapie cu masă de lucru pe computer, compusă dintr-o cadă tip Jacuzzi (</a:t>
            </a:r>
            <a:r>
              <a:rPr lang="ro-RO" altLang="en-US" sz="1200" b="1" dirty="0"/>
              <a:t>J</a:t>
            </a:r>
            <a:r>
              <a:rPr lang="ro-RO" altLang="en-US" sz="1200" dirty="0"/>
              <a:t>)</a:t>
            </a:r>
            <a:r>
              <a:rPr lang="ro-RO" altLang="en-US" sz="1200" b="1" dirty="0"/>
              <a:t> </a:t>
            </a:r>
            <a:r>
              <a:rPr lang="ro-RO" altLang="en-US" sz="1200" dirty="0"/>
              <a:t>de 1, 2 sau 4 persoane, formată din minim un corp tip cadă (</a:t>
            </a:r>
            <a:r>
              <a:rPr lang="ro-RO" altLang="en-US" sz="1200" b="1" dirty="0"/>
              <a:t>A</a:t>
            </a:r>
            <a:r>
              <a:rPr lang="ro-RO" altLang="en-US" sz="1200" dirty="0"/>
              <a:t>) pentru o singură persoană, cu baza (</a:t>
            </a:r>
            <a:r>
              <a:rPr lang="ro-RO" altLang="en-US" sz="1200" b="1" dirty="0"/>
              <a:t>1)</a:t>
            </a:r>
            <a:r>
              <a:rPr lang="ro-RO" altLang="en-US" sz="1200" dirty="0"/>
              <a:t> prelungită în partea de spate pentru formarea unei părți-suport (</a:t>
            </a:r>
            <a:r>
              <a:rPr lang="ro-RO" altLang="en-US" sz="1200" b="1" dirty="0"/>
              <a:t>2)</a:t>
            </a:r>
            <a:r>
              <a:rPr lang="ro-RO" altLang="en-US" sz="1200" dirty="0"/>
              <a:t> , un perete-spate (</a:t>
            </a:r>
            <a:r>
              <a:rPr lang="ro-RO" altLang="en-US" sz="1200" b="1" dirty="0"/>
              <a:t>3</a:t>
            </a:r>
            <a:r>
              <a:rPr lang="ro-RO" altLang="en-US" sz="1200" dirty="0"/>
              <a:t>), un perete-față (</a:t>
            </a:r>
            <a:r>
              <a:rPr lang="ro-RO" altLang="en-US" sz="1200" b="1" dirty="0"/>
              <a:t>4</a:t>
            </a:r>
            <a:r>
              <a:rPr lang="ro-RO" altLang="en-US" sz="1200" dirty="0"/>
              <a:t>) și doi pereți laterali (</a:t>
            </a:r>
            <a:r>
              <a:rPr lang="ro-RO" altLang="en-US" sz="1200" b="1" dirty="0"/>
              <a:t>5, 5’)</a:t>
            </a:r>
            <a:r>
              <a:rPr lang="ro-RO" altLang="en-US" sz="1200" dirty="0"/>
              <a:t>, care are</a:t>
            </a:r>
            <a:r>
              <a:rPr lang="ro-RO" altLang="en-US" sz="1200" b="1" dirty="0"/>
              <a:t> </a:t>
            </a:r>
            <a:r>
              <a:rPr lang="ro-RO" altLang="en-US" sz="1200" dirty="0"/>
              <a:t>fixat de partea-suport (</a:t>
            </a:r>
            <a:r>
              <a:rPr lang="ro-RO" altLang="en-US" sz="1200" b="1" dirty="0"/>
              <a:t>2</a:t>
            </a:r>
            <a:r>
              <a:rPr lang="ro-RO" altLang="en-US" sz="1200" dirty="0"/>
              <a:t>) un suport tubular (</a:t>
            </a:r>
            <a:r>
              <a:rPr lang="ro-RO" altLang="en-US" sz="1200" b="1" dirty="0"/>
              <a:t>13</a:t>
            </a:r>
            <a:r>
              <a:rPr lang="ro-RO" altLang="en-US" sz="1200" dirty="0"/>
              <a:t>) al unei umbrele pliante (</a:t>
            </a:r>
            <a:r>
              <a:rPr lang="ro-RO" altLang="en-US" sz="1200" b="1" dirty="0"/>
              <a:t>B</a:t>
            </a:r>
            <a:r>
              <a:rPr lang="ro-RO" altLang="en-US" sz="1200" dirty="0"/>
              <a:t>) cu celule fotovoltaice (</a:t>
            </a:r>
            <a:r>
              <a:rPr lang="ro-RO" altLang="en-US" sz="1200" b="1" dirty="0"/>
              <a:t>E</a:t>
            </a:r>
            <a:r>
              <a:rPr lang="ro-RO" altLang="en-US" sz="1200" dirty="0"/>
              <a:t>) și o electropompă (</a:t>
            </a:r>
            <a:r>
              <a:rPr lang="ro-RO" altLang="en-US" sz="1200" b="1" dirty="0"/>
              <a:t>15</a:t>
            </a:r>
            <a:r>
              <a:rPr lang="ro-RO" altLang="en-US" sz="1200" dirty="0"/>
              <a:t>) a unui sistem de pompare a apei (</a:t>
            </a:r>
            <a:r>
              <a:rPr lang="ro-RO" altLang="en-US" sz="1200" b="1" dirty="0"/>
              <a:t>C</a:t>
            </a:r>
            <a:r>
              <a:rPr lang="ro-RO" altLang="en-US" sz="1200" dirty="0"/>
              <a:t>), de minim o margine laterală a căzii (</a:t>
            </a:r>
            <a:r>
              <a:rPr lang="ro-RO" altLang="en-US" sz="1200" b="1" dirty="0"/>
              <a:t>J</a:t>
            </a:r>
            <a:r>
              <a:rPr lang="ro-RO" altLang="en-US" sz="1200" dirty="0"/>
              <a:t>, </a:t>
            </a:r>
            <a:r>
              <a:rPr lang="ro-RO" altLang="en-US" sz="1200" b="1" dirty="0"/>
              <a:t>A</a:t>
            </a:r>
            <a:r>
              <a:rPr lang="ro-RO" altLang="en-US" sz="1200" dirty="0"/>
              <a:t>) fiind atașată o masă de lucru (</a:t>
            </a:r>
            <a:r>
              <a:rPr lang="ro-RO" altLang="en-US" sz="1200" b="1" dirty="0"/>
              <a:t>D)</a:t>
            </a:r>
            <a:r>
              <a:rPr lang="ro-RO" altLang="en-US" sz="1200" dirty="0"/>
              <a:t> rotativă sau culisantă, cada (</a:t>
            </a:r>
            <a:r>
              <a:rPr lang="ro-RO" altLang="en-US" sz="1200" b="1" dirty="0"/>
              <a:t>J</a:t>
            </a:r>
            <a:r>
              <a:rPr lang="ro-RO" altLang="en-US" sz="1200" dirty="0"/>
              <a:t>, </a:t>
            </a:r>
            <a:r>
              <a:rPr lang="ro-RO" altLang="en-US" sz="1200" b="1" dirty="0"/>
              <a:t>A)</a:t>
            </a:r>
            <a:r>
              <a:rPr lang="ro-RO" altLang="en-US" sz="1200" dirty="0"/>
              <a:t>, realizată din material compozit, tip rășină armată cu fibră de sticlă, incluzând în baza (</a:t>
            </a:r>
            <a:r>
              <a:rPr lang="ro-RO" altLang="en-US" sz="1200" b="1" dirty="0"/>
              <a:t>1)</a:t>
            </a:r>
            <a:r>
              <a:rPr lang="ro-RO" altLang="en-US" sz="1200" dirty="0"/>
              <a:t>  un suport de șezut și picioare (</a:t>
            </a:r>
            <a:r>
              <a:rPr lang="ro-RO" altLang="en-US" sz="1200" b="1" dirty="0"/>
              <a:t>6)</a:t>
            </a:r>
            <a:r>
              <a:rPr lang="ro-RO" altLang="en-US" sz="1200" dirty="0"/>
              <a:t> configurat dintr-o singură bucată, pereții laterali (</a:t>
            </a:r>
            <a:r>
              <a:rPr lang="ro-RO" altLang="en-US" sz="1200" b="1" dirty="0"/>
              <a:t>5, 5’)</a:t>
            </a:r>
            <a:r>
              <a:rPr lang="ro-RO" altLang="en-US" sz="1200" dirty="0"/>
              <a:t> având o margine orizontală (</a:t>
            </a:r>
            <a:r>
              <a:rPr lang="ro-RO" altLang="en-US" sz="1200" b="1" dirty="0"/>
              <a:t>h, h’)</a:t>
            </a:r>
            <a:r>
              <a:rPr lang="ro-RO" altLang="en-US" sz="1200" dirty="0"/>
              <a:t> cu câte o gaură (</a:t>
            </a:r>
            <a:r>
              <a:rPr lang="ro-RO" altLang="en-US" sz="1200" b="1" dirty="0"/>
              <a:t>i)</a:t>
            </a:r>
            <a:r>
              <a:rPr lang="ro-RO" altLang="en-US" sz="1200" dirty="0"/>
              <a:t> sau/și câte o fantă (</a:t>
            </a:r>
            <a:r>
              <a:rPr lang="ro-RO" altLang="en-US" sz="1200" b="1" dirty="0"/>
              <a:t>j)</a:t>
            </a:r>
            <a:r>
              <a:rPr lang="ro-RO" altLang="en-US" sz="1200" dirty="0"/>
              <a:t> , pentru fixarea unei mese (</a:t>
            </a:r>
            <a:r>
              <a:rPr lang="ro-RO" altLang="en-US" sz="1200" b="1" dirty="0"/>
              <a:t>D</a:t>
            </a:r>
            <a:r>
              <a:rPr lang="ro-RO" altLang="en-US" sz="1200" dirty="0"/>
              <a:t>) rotative sau- respectiv, culisante, peretele-spate (</a:t>
            </a:r>
            <a:r>
              <a:rPr lang="ro-RO" altLang="en-US" sz="1200" b="1" dirty="0"/>
              <a:t>3</a:t>
            </a:r>
            <a:r>
              <a:rPr lang="ro-RO" altLang="en-US" sz="1200" dirty="0"/>
              <a:t>) fiind  configurat cu partea mediană (</a:t>
            </a:r>
            <a:r>
              <a:rPr lang="ro-RO" altLang="en-US" sz="1200" b="1" dirty="0"/>
              <a:t>m</a:t>
            </a:r>
            <a:r>
              <a:rPr lang="ro-RO" altLang="en-US" sz="1200" dirty="0"/>
              <a:t>) bombată și având incluse două perechi de spirale (</a:t>
            </a:r>
            <a:r>
              <a:rPr lang="ro-RO" altLang="en-US" sz="1200" b="1" dirty="0"/>
              <a:t>8</a:t>
            </a:r>
            <a:r>
              <a:rPr lang="ro-RO" altLang="en-US" sz="1200" dirty="0"/>
              <a:t>-</a:t>
            </a:r>
            <a:r>
              <a:rPr lang="ro-RO" altLang="en-US" sz="1200" b="1" dirty="0"/>
              <a:t>8’</a:t>
            </a:r>
            <a:r>
              <a:rPr lang="ro-RO" altLang="en-US" sz="1200" dirty="0"/>
              <a:t>) și (</a:t>
            </a:r>
            <a:r>
              <a:rPr lang="ro-RO" altLang="en-US" sz="1200" b="1" dirty="0"/>
              <a:t>9</a:t>
            </a:r>
            <a:r>
              <a:rPr lang="ro-RO" altLang="en-US" sz="1200" dirty="0"/>
              <a:t>-</a:t>
            </a:r>
            <a:r>
              <a:rPr lang="ro-RO" altLang="en-US" sz="1200" b="1" dirty="0"/>
              <a:t>9’</a:t>
            </a:r>
            <a:r>
              <a:rPr lang="ro-RO" altLang="en-US" sz="1200" dirty="0"/>
              <a:t>) din sârmă de Cu-Em formând un ansamblul tip antenă (</a:t>
            </a:r>
            <a:r>
              <a:rPr lang="ro-RO" altLang="en-US" sz="1200" b="1" dirty="0"/>
              <a:t>8</a:t>
            </a:r>
            <a:r>
              <a:rPr lang="ro-RO" altLang="en-US" sz="1200" dirty="0"/>
              <a:t>-</a:t>
            </a:r>
            <a:r>
              <a:rPr lang="ro-RO" altLang="en-US" sz="1200" b="1" dirty="0"/>
              <a:t>8’)</a:t>
            </a:r>
            <a:r>
              <a:rPr lang="ro-RO" altLang="en-US" sz="1200" dirty="0"/>
              <a:t> pentru terapie prin câmp magnetic pulsat sau/și biorezonanță în domeniul 100-3000Hz  și 7-40 Hz, conectate la două ieșiri distincte ale unui generator de biorezonanță (</a:t>
            </a:r>
            <a:r>
              <a:rPr lang="ro-RO" altLang="en-US" sz="1200" b="1" dirty="0"/>
              <a:t>12</a:t>
            </a:r>
            <a:r>
              <a:rPr lang="ro-RO" altLang="en-US" sz="1200" dirty="0"/>
              <a:t>) programabil, precum și două plăci-electrod (</a:t>
            </a:r>
            <a:r>
              <a:rPr lang="ro-RO" altLang="en-US" sz="1200" b="1" dirty="0"/>
              <a:t>10, 10’</a:t>
            </a:r>
            <a:r>
              <a:rPr lang="ro-RO" altLang="en-US" sz="1200" dirty="0"/>
              <a:t>) conectate la un generator de electroterapie (</a:t>
            </a:r>
            <a:r>
              <a:rPr lang="ro-RO" altLang="en-US" sz="1200" b="1" dirty="0"/>
              <a:t>11</a:t>
            </a:r>
            <a:r>
              <a:rPr lang="ro-RO" altLang="en-US" sz="1200" dirty="0"/>
              <a:t>) programabil, pentru electroterapie prin curenți electrici şi un display de electroterapie (</a:t>
            </a:r>
            <a:r>
              <a:rPr lang="ro-RO" altLang="en-US" sz="1200" b="1" dirty="0"/>
              <a:t>19</a:t>
            </a:r>
            <a:r>
              <a:rPr lang="ro-RO" altLang="en-US" sz="1200" dirty="0"/>
              <a:t>) cu păci-electrod (</a:t>
            </a:r>
            <a:r>
              <a:rPr lang="ro-RO" altLang="en-US" sz="1200" b="1" dirty="0"/>
              <a:t>10’’</a:t>
            </a:r>
            <a:r>
              <a:rPr lang="ro-RO" altLang="en-US" sz="1200" dirty="0"/>
              <a:t>), pentru genunchi.</a:t>
            </a:r>
            <a:endParaRPr lang="en-US" sz="1200" b="1" dirty="0"/>
          </a:p>
        </p:txBody>
      </p:sp>
      <p:sp>
        <p:nvSpPr>
          <p:cNvPr id="23" name="Substituent text 1">
            <a:extLst>
              <a:ext uri="{FF2B5EF4-FFF2-40B4-BE49-F238E27FC236}">
                <a16:creationId xmlns="" xmlns:a16="http://schemas.microsoft.com/office/drawing/2014/main" id="{66EE445D-CE1A-4D9F-B276-75C8D6A1B0BD}"/>
              </a:ext>
            </a:extLst>
          </p:cNvPr>
          <p:cNvSpPr txBox="1">
            <a:spLocks/>
          </p:cNvSpPr>
          <p:nvPr/>
        </p:nvSpPr>
        <p:spPr>
          <a:xfrm>
            <a:off x="1114882" y="5806996"/>
            <a:ext cx="6112049" cy="606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altLang="en-US" sz="1400" b="1" dirty="0" smtClean="0">
                <a:solidFill>
                  <a:schemeClr val="tx2"/>
                </a:solidFill>
              </a:rPr>
              <a:t>Avantaje</a:t>
            </a:r>
            <a:r>
              <a:rPr lang="ro-RO" altLang="en-US" sz="1200" dirty="0" smtClean="0">
                <a:solidFill>
                  <a:schemeClr val="tx2"/>
                </a:solidFill>
              </a:rPr>
              <a:t>::</a:t>
            </a:r>
            <a:r>
              <a:rPr lang="ro-RO" altLang="ko-KR" sz="1400" dirty="0" smtClean="0">
                <a:solidFill>
                  <a:srgbClr val="000000"/>
                </a:solidFill>
                <a:ea typeface="굴림" pitchFamily="34" charset="-127"/>
              </a:rPr>
              <a:t>- </a:t>
            </a:r>
            <a:r>
              <a:rPr lang="ro-RO" altLang="ko-KR" sz="1200" dirty="0" smtClean="0">
                <a:solidFill>
                  <a:srgbClr val="000000"/>
                </a:solidFill>
                <a:ea typeface="굴림" pitchFamily="34" charset="-127"/>
              </a:rPr>
              <a:t>Permite  realizarea simultană, la domiciliul utilizatorului, a fizioterapiei și a  </a:t>
            </a:r>
          </a:p>
          <a:p>
            <a:pPr algn="l"/>
            <a:r>
              <a:rPr lang="ro-RO" altLang="ko-KR" sz="1200" dirty="0">
                <a:solidFill>
                  <a:srgbClr val="000000"/>
                </a:solidFill>
                <a:ea typeface="굴림" pitchFamily="34" charset="-127"/>
              </a:rPr>
              <a:t> </a:t>
            </a:r>
            <a:r>
              <a:rPr lang="ro-RO" altLang="ko-KR" sz="1200" dirty="0" smtClean="0">
                <a:solidFill>
                  <a:srgbClr val="000000"/>
                </a:solidFill>
                <a:ea typeface="굴림" pitchFamily="34" charset="-127"/>
              </a:rPr>
              <a:t>                     electroterapiei, precum și lucrul la computer în timpul tratamentului.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1" name="Substituent text 2">
            <a:extLst>
              <a:ext uri="{FF2B5EF4-FFF2-40B4-BE49-F238E27FC236}">
                <a16:creationId xmlns="" xmlns:a16="http://schemas.microsoft.com/office/drawing/2014/main" id="{86639826-E1D8-43D9-B7D3-811090F20730}"/>
              </a:ext>
            </a:extLst>
          </p:cNvPr>
          <p:cNvSpPr txBox="1">
            <a:spLocks/>
          </p:cNvSpPr>
          <p:nvPr/>
        </p:nvSpPr>
        <p:spPr>
          <a:xfrm>
            <a:off x="264935" y="6413873"/>
            <a:ext cx="11356491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cap="none" dirty="0">
                <a:solidFill>
                  <a:schemeClr val="bg1"/>
                </a:solidFill>
              </a:rPr>
              <a:t>Targul </a:t>
            </a:r>
            <a:r>
              <a:rPr lang="ro-RO" sz="1400" cap="none" dirty="0">
                <a:solidFill>
                  <a:schemeClr val="bg1"/>
                </a:solidFill>
              </a:rPr>
              <a:t>International</a:t>
            </a:r>
            <a:r>
              <a:rPr lang="fr-FR" sz="1400" cap="none" dirty="0">
                <a:solidFill>
                  <a:schemeClr val="bg1"/>
                </a:solidFill>
              </a:rPr>
              <a:t> de </a:t>
            </a:r>
            <a:r>
              <a:rPr lang="ro-RO" sz="1400" cap="none" dirty="0">
                <a:solidFill>
                  <a:schemeClr val="bg1"/>
                </a:solidFill>
              </a:rPr>
              <a:t>Invent</a:t>
            </a:r>
            <a:r>
              <a:rPr lang="fr-FR" sz="1400" cap="none" dirty="0">
                <a:solidFill>
                  <a:schemeClr val="bg1"/>
                </a:solidFill>
              </a:rPr>
              <a:t>ii si </a:t>
            </a:r>
            <a:r>
              <a:rPr lang="fr-FR" sz="1400" cap="none" dirty="0" err="1">
                <a:solidFill>
                  <a:schemeClr val="bg1"/>
                </a:solidFill>
              </a:rPr>
              <a:t>Idei</a:t>
            </a:r>
            <a:r>
              <a:rPr lang="fr-FR" sz="1400" cap="none" dirty="0">
                <a:solidFill>
                  <a:schemeClr val="bg1"/>
                </a:solidFill>
              </a:rPr>
              <a:t> Practice </a:t>
            </a:r>
            <a:r>
              <a:rPr lang="fr-FR" sz="1400" cap="none" dirty="0" err="1">
                <a:solidFill>
                  <a:schemeClr val="bg1"/>
                </a:solidFill>
              </a:rPr>
              <a:t>Invent</a:t>
            </a:r>
            <a:r>
              <a:rPr lang="fr-FR" sz="1400" cap="none" dirty="0">
                <a:solidFill>
                  <a:schemeClr val="bg1"/>
                </a:solidFill>
              </a:rPr>
              <a:t> – Invest Constantin-Marin </a:t>
            </a:r>
            <a:r>
              <a:rPr lang="fr-FR" sz="1400" cap="none" dirty="0" err="1">
                <a:solidFill>
                  <a:schemeClr val="bg1"/>
                </a:solidFill>
              </a:rPr>
              <a:t>Antohi</a:t>
            </a:r>
            <a:r>
              <a:rPr lang="fr-FR" sz="1400" cap="none" dirty="0">
                <a:solidFill>
                  <a:schemeClr val="bg1"/>
                </a:solidFill>
              </a:rPr>
              <a:t>, </a:t>
            </a:r>
            <a:r>
              <a:rPr lang="fr-FR" sz="1400" cap="none" dirty="0" err="1">
                <a:solidFill>
                  <a:schemeClr val="bg1"/>
                </a:solidFill>
              </a:rPr>
              <a:t>editia</a:t>
            </a:r>
            <a:r>
              <a:rPr lang="fr-FR" sz="1400" cap="none" dirty="0">
                <a:solidFill>
                  <a:schemeClr val="bg1"/>
                </a:solidFill>
              </a:rPr>
              <a:t> 12- a, Iasi, Romania</a:t>
            </a:r>
            <a:endParaRPr lang="en-US" sz="1400" cap="none" dirty="0">
              <a:solidFill>
                <a:schemeClr val="bg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Imagin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79" y="1916989"/>
            <a:ext cx="4569238" cy="456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5141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{9E98C9B7-1F63-4F38-9F44-6436DE32F7CE}tf11437505_win32</Template>
  <TotalTime>181</TotalTime>
  <Words>433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RetrospectVTI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AGHION Cristian</dc:creator>
  <cp:lastModifiedBy>Marius Arghirescu</cp:lastModifiedBy>
  <cp:revision>16</cp:revision>
  <dcterms:created xsi:type="dcterms:W3CDTF">2020-11-16T10:44:30Z</dcterms:created>
  <dcterms:modified xsi:type="dcterms:W3CDTF">2021-11-27T21:25:23Z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