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1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p:scale>
          <a:sx n="123" d="100"/>
          <a:sy n="123" d="100"/>
        </p:scale>
        <p:origin x="-60"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12/8/2021</a:t>
            </a:fld>
            <a:endParaRPr lang="en-US" dirty="0"/>
          </a:p>
        </p:txBody>
      </p:sp>
      <p:sp>
        <p:nvSpPr>
          <p:cNvPr id="5" name="Footer Placeholder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12/8/2021</a:t>
            </a:fld>
            <a:endParaRPr lang="en-US" dirty="0"/>
          </a:p>
        </p:txBody>
      </p:sp>
      <p:sp>
        <p:nvSpPr>
          <p:cNvPr id="8" name="Footer Placeholder 7">
            <a:extLst>
              <a:ext uri="{FF2B5EF4-FFF2-40B4-BE49-F238E27FC236}">
                <a16:creationId xmlns=""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12/8/2021</a:t>
            </a:fld>
            <a:endParaRPr lang="en-US" dirty="0"/>
          </a:p>
        </p:txBody>
      </p:sp>
      <p:sp>
        <p:nvSpPr>
          <p:cNvPr id="8" name="Footer Placeholder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12/8/2021</a:t>
            </a:fld>
            <a:endParaRPr lang="en-US" dirty="0"/>
          </a:p>
        </p:txBody>
      </p:sp>
      <p:sp>
        <p:nvSpPr>
          <p:cNvPr id="9" name="Footer Placeholder 8">
            <a:extLst>
              <a:ext uri="{FF2B5EF4-FFF2-40B4-BE49-F238E27FC236}">
                <a16:creationId xmlns=""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12/8/2021</a:t>
            </a:fld>
            <a:endParaRPr lang="en-US" dirty="0"/>
          </a:p>
        </p:txBody>
      </p:sp>
      <p:sp>
        <p:nvSpPr>
          <p:cNvPr id="11" name="Footer Placeholder 10">
            <a:extLst>
              <a:ext uri="{FF2B5EF4-FFF2-40B4-BE49-F238E27FC236}">
                <a16:creationId xmlns=""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12/8/2021</a:t>
            </a:fld>
            <a:endParaRPr lang="en-US" dirty="0"/>
          </a:p>
        </p:txBody>
      </p:sp>
      <p:sp>
        <p:nvSpPr>
          <p:cNvPr id="7" name="Footer Placeholder 6">
            <a:extLst>
              <a:ext uri="{FF2B5EF4-FFF2-40B4-BE49-F238E27FC236}">
                <a16:creationId xmlns=""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12/8/2021</a:t>
            </a:fld>
            <a:endParaRPr lang="en-US" dirty="0"/>
          </a:p>
        </p:txBody>
      </p:sp>
      <p:sp>
        <p:nvSpPr>
          <p:cNvPr id="3" name="Footer Placeholder 2">
            <a:extLst>
              <a:ext uri="{FF2B5EF4-FFF2-40B4-BE49-F238E27FC236}">
                <a16:creationId xmlns=""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12/8/2021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12/8/2021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12/8/2021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andrei.cojocariu@student.tuiasi.ro" TargetMode="External"/><Relationship Id="rId5" Type="http://schemas.openxmlformats.org/officeDocument/2006/relationships/hyperlink" Target="mailto:tudor.sutac@student.tuiasi.ro"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24444">
            <a:off x="3271282" y="2322109"/>
            <a:ext cx="2702033" cy="195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ine 21">
            <a:extLst>
              <a:ext uri="{FF2B5EF4-FFF2-40B4-BE49-F238E27FC236}">
                <a16:creationId xmlns="" xmlns:a16="http://schemas.microsoft.com/office/drawing/2014/main" id="{3D81E597-3190-4E7B-94AD-F1A735158D7D}"/>
              </a:ext>
            </a:extLst>
          </p:cNvPr>
          <p:cNvPicPr>
            <a:picLocks noChangeAspect="1"/>
          </p:cNvPicPr>
          <p:nvPr/>
        </p:nvPicPr>
        <p:blipFill>
          <a:blip r:embed="rId3"/>
          <a:stretch>
            <a:fillRect/>
          </a:stretch>
        </p:blipFill>
        <p:spPr>
          <a:xfrm>
            <a:off x="9477181" y="335659"/>
            <a:ext cx="739318" cy="990297"/>
          </a:xfrm>
          <a:prstGeom prst="rect">
            <a:avLst/>
          </a:prstGeom>
        </p:spPr>
      </p:pic>
      <p:pic>
        <p:nvPicPr>
          <p:cNvPr id="7" name="Picture 6">
            <a:extLst>
              <a:ext uri="{FF2B5EF4-FFF2-40B4-BE49-F238E27FC236}">
                <a16:creationId xmlns="" xmlns:a16="http://schemas.microsoft.com/office/drawing/2014/main" id="{9DD4919C-9E37-4579-B3DE-8566E5C7AC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501" y="294717"/>
            <a:ext cx="955707" cy="973405"/>
          </a:xfrm>
          <a:prstGeom prst="rect">
            <a:avLst/>
          </a:prstGeom>
        </p:spPr>
      </p:pic>
      <p:sp>
        <p:nvSpPr>
          <p:cNvPr id="11" name="Substituent text 16">
            <a:extLst>
              <a:ext uri="{FF2B5EF4-FFF2-40B4-BE49-F238E27FC236}">
                <a16:creationId xmlns="" xmlns:a16="http://schemas.microsoft.com/office/drawing/2014/main" id="{327B4BDA-B29E-47A2-80E1-F89B08545A18}"/>
              </a:ext>
            </a:extLst>
          </p:cNvPr>
          <p:cNvSpPr txBox="1">
            <a:spLocks/>
          </p:cNvSpPr>
          <p:nvPr/>
        </p:nvSpPr>
        <p:spPr>
          <a:xfrm>
            <a:off x="2666580" y="1043395"/>
            <a:ext cx="6553200" cy="634555"/>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ro-RO" sz="1400" dirty="0" smtClean="0">
                <a:solidFill>
                  <a:schemeClr val="accent1">
                    <a:lumMod val="50000"/>
                  </a:schemeClr>
                </a:solidFill>
                <a:hlinkClick r:id="rId5"/>
              </a:rPr>
              <a:t>tudor.sutac@student.tuiasi.ro</a:t>
            </a:r>
            <a:r>
              <a:rPr lang="ro-RO" sz="1400" dirty="0">
                <a:solidFill>
                  <a:schemeClr val="accent1">
                    <a:lumMod val="50000"/>
                  </a:schemeClr>
                </a:solidFill>
              </a:rPr>
              <a:t/>
            </a:r>
            <a:br>
              <a:rPr lang="ro-RO" sz="1400" dirty="0">
                <a:solidFill>
                  <a:schemeClr val="accent1">
                    <a:lumMod val="50000"/>
                  </a:schemeClr>
                </a:solidFill>
              </a:rPr>
            </a:br>
            <a:r>
              <a:rPr lang="ro-RO" sz="1400" dirty="0" smtClean="0">
                <a:solidFill>
                  <a:schemeClr val="accent1">
                    <a:lumMod val="50000"/>
                  </a:schemeClr>
                </a:solidFill>
                <a:hlinkClick r:id="rId6"/>
              </a:rPr>
              <a:t>andrei.cojocariu@student.tuiasi.ro</a:t>
            </a:r>
            <a:endParaRPr lang="ro-RO" sz="1400" dirty="0" smtClean="0">
              <a:solidFill>
                <a:schemeClr val="accent1">
                  <a:lumMod val="50000"/>
                </a:schemeClr>
              </a:solidFill>
            </a:endParaRPr>
          </a:p>
          <a:p>
            <a:pPr algn="ctr"/>
            <a:endParaRPr lang="en-US" sz="1400" dirty="0">
              <a:solidFill>
                <a:schemeClr val="accent1">
                  <a:lumMod val="50000"/>
                </a:schemeClr>
              </a:solidFill>
            </a:endParaRPr>
          </a:p>
          <a:p>
            <a:pPr algn="ctr"/>
            <a:endParaRPr lang="ro-RO" sz="1400" dirty="0" smtClean="0">
              <a:solidFill>
                <a:schemeClr val="accent1">
                  <a:lumMod val="50000"/>
                </a:schemeClr>
              </a:solidFill>
            </a:endParaRPr>
          </a:p>
        </p:txBody>
      </p:sp>
      <p:sp>
        <p:nvSpPr>
          <p:cNvPr id="13" name="Substituent text 17">
            <a:extLst>
              <a:ext uri="{FF2B5EF4-FFF2-40B4-BE49-F238E27FC236}">
                <a16:creationId xmlns="" xmlns:a16="http://schemas.microsoft.com/office/drawing/2014/main" id="{7603F159-B44B-45A3-BA65-7FA50F8A47B6}"/>
              </a:ext>
            </a:extLst>
          </p:cNvPr>
          <p:cNvSpPr txBox="1">
            <a:spLocks/>
          </p:cNvSpPr>
          <p:nvPr/>
        </p:nvSpPr>
        <p:spPr>
          <a:xfrm>
            <a:off x="4622299" y="112592"/>
            <a:ext cx="2641764" cy="925793"/>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smtClean="0">
                <a:solidFill>
                  <a:schemeClr val="accent1">
                    <a:lumMod val="50000"/>
                  </a:schemeClr>
                </a:solidFill>
              </a:rPr>
              <a:t>Idea Authors</a:t>
            </a:r>
            <a:br>
              <a:rPr lang="en-US" b="1" dirty="0" smtClean="0">
                <a:solidFill>
                  <a:schemeClr val="accent1">
                    <a:lumMod val="50000"/>
                  </a:schemeClr>
                </a:solidFill>
              </a:rPr>
            </a:br>
            <a:r>
              <a:rPr lang="ro-RO" sz="1400" b="1" dirty="0">
                <a:solidFill>
                  <a:schemeClr val="accent1">
                    <a:lumMod val="50000"/>
                  </a:schemeClr>
                </a:solidFill>
              </a:rPr>
              <a:t>Ș</a:t>
            </a:r>
            <a:r>
              <a:rPr lang="en-US" sz="1400" b="1" dirty="0" err="1" smtClean="0">
                <a:solidFill>
                  <a:schemeClr val="accent1">
                    <a:lumMod val="50000"/>
                  </a:schemeClr>
                </a:solidFill>
              </a:rPr>
              <a:t>utac</a:t>
            </a:r>
            <a:r>
              <a:rPr lang="en-US" sz="1400" b="1" dirty="0" smtClean="0">
                <a:solidFill>
                  <a:schemeClr val="accent1">
                    <a:lumMod val="50000"/>
                  </a:schemeClr>
                </a:solidFill>
              </a:rPr>
              <a:t> Tudor</a:t>
            </a:r>
            <a:r>
              <a:rPr lang="en-US" sz="1400" b="1" dirty="0">
                <a:solidFill>
                  <a:schemeClr val="accent1">
                    <a:lumMod val="50000"/>
                  </a:schemeClr>
                </a:solidFill>
              </a:rPr>
              <a:t/>
            </a:r>
            <a:br>
              <a:rPr lang="en-US" sz="1400" b="1" dirty="0">
                <a:solidFill>
                  <a:schemeClr val="accent1">
                    <a:lumMod val="50000"/>
                  </a:schemeClr>
                </a:solidFill>
              </a:rPr>
            </a:br>
            <a:r>
              <a:rPr lang="en-US" sz="1400" b="1" dirty="0" err="1" smtClean="0">
                <a:solidFill>
                  <a:schemeClr val="accent1">
                    <a:lumMod val="50000"/>
                  </a:schemeClr>
                </a:solidFill>
              </a:rPr>
              <a:t>Cojocariu</a:t>
            </a:r>
            <a:r>
              <a:rPr lang="en-US" sz="1400" b="1" dirty="0" smtClean="0">
                <a:solidFill>
                  <a:schemeClr val="accent1">
                    <a:lumMod val="50000"/>
                  </a:schemeClr>
                </a:solidFill>
              </a:rPr>
              <a:t> Andrei</a:t>
            </a:r>
          </a:p>
        </p:txBody>
      </p:sp>
      <p:sp>
        <p:nvSpPr>
          <p:cNvPr id="15" name="Substituent text 2">
            <a:extLst>
              <a:ext uri="{FF2B5EF4-FFF2-40B4-BE49-F238E27FC236}">
                <a16:creationId xmlns="" xmlns:a16="http://schemas.microsoft.com/office/drawing/2014/main" id="{FB0E6855-351C-4C19-9D1D-599223FB69C3}"/>
              </a:ext>
            </a:extLst>
          </p:cNvPr>
          <p:cNvSpPr txBox="1">
            <a:spLocks/>
          </p:cNvSpPr>
          <p:nvPr/>
        </p:nvSpPr>
        <p:spPr>
          <a:xfrm>
            <a:off x="384072" y="1955303"/>
            <a:ext cx="2547136" cy="4479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none" dirty="0">
                <a:solidFill>
                  <a:schemeClr val="tx1"/>
                </a:solidFill>
              </a:rPr>
              <a:t>Introduction</a:t>
            </a:r>
          </a:p>
        </p:txBody>
      </p:sp>
      <p:sp>
        <p:nvSpPr>
          <p:cNvPr id="17" name="Substituent text 5">
            <a:extLst>
              <a:ext uri="{FF2B5EF4-FFF2-40B4-BE49-F238E27FC236}">
                <a16:creationId xmlns="" xmlns:a16="http://schemas.microsoft.com/office/drawing/2014/main" id="{0D015FD6-D1B0-4233-BB15-8317F273D09A}"/>
              </a:ext>
            </a:extLst>
          </p:cNvPr>
          <p:cNvSpPr txBox="1">
            <a:spLocks/>
          </p:cNvSpPr>
          <p:nvPr/>
        </p:nvSpPr>
        <p:spPr>
          <a:xfrm>
            <a:off x="264935" y="3966576"/>
            <a:ext cx="3496292" cy="447925"/>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400" b="1" dirty="0"/>
              <a:t>Motivation and Description of Work</a:t>
            </a:r>
          </a:p>
        </p:txBody>
      </p:sp>
      <p:sp>
        <p:nvSpPr>
          <p:cNvPr id="19" name="Substituent text 1">
            <a:extLst>
              <a:ext uri="{FF2B5EF4-FFF2-40B4-BE49-F238E27FC236}">
                <a16:creationId xmlns="" xmlns:a16="http://schemas.microsoft.com/office/drawing/2014/main" id="{A61637F6-DBF5-46A3-965C-46F2B770018D}"/>
              </a:ext>
            </a:extLst>
          </p:cNvPr>
          <p:cNvSpPr txBox="1">
            <a:spLocks/>
          </p:cNvSpPr>
          <p:nvPr/>
        </p:nvSpPr>
        <p:spPr>
          <a:xfrm>
            <a:off x="4005950" y="2531381"/>
            <a:ext cx="3220982" cy="536406"/>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tLang="en-US" sz="1000" dirty="0">
              <a:solidFill>
                <a:schemeClr val="accent1">
                  <a:lumMod val="75000"/>
                </a:schemeClr>
              </a:solidFill>
            </a:endParaRPr>
          </a:p>
        </p:txBody>
      </p:sp>
      <p:sp>
        <p:nvSpPr>
          <p:cNvPr id="23" name="Substituent text 1">
            <a:extLst>
              <a:ext uri="{FF2B5EF4-FFF2-40B4-BE49-F238E27FC236}">
                <a16:creationId xmlns="" xmlns:a16="http://schemas.microsoft.com/office/drawing/2014/main" id="{66EE445D-CE1A-4D9F-B276-75C8D6A1B0BD}"/>
              </a:ext>
            </a:extLst>
          </p:cNvPr>
          <p:cNvSpPr txBox="1">
            <a:spLocks/>
          </p:cNvSpPr>
          <p:nvPr/>
        </p:nvSpPr>
        <p:spPr>
          <a:xfrm>
            <a:off x="8236349" y="4445054"/>
            <a:ext cx="3220982" cy="1728986"/>
          </a:xfrm>
          <a:prstGeom prst="rect">
            <a:avLst/>
          </a:prstGeom>
        </p:spPr>
        <p:txBody>
          <a:bodyPr vert="horz" lIns="91440" tIns="45720" rIns="91440" bIns="45720" rtlCol="0" anchor="t"/>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1050" dirty="0" smtClean="0">
                <a:solidFill>
                  <a:schemeClr val="tx2"/>
                </a:solidFill>
              </a:rPr>
              <a:t>    </a:t>
            </a:r>
            <a:r>
              <a:rPr lang="en-US" altLang="en-US" sz="1050" dirty="0">
                <a:solidFill>
                  <a:schemeClr val="tx2"/>
                </a:solidFill>
              </a:rPr>
              <a:t>   We </a:t>
            </a:r>
            <a:r>
              <a:rPr lang="en-US" altLang="en-US" sz="1050" dirty="0" smtClean="0">
                <a:solidFill>
                  <a:schemeClr val="tx2"/>
                </a:solidFill>
              </a:rPr>
              <a:t>successfully </a:t>
            </a:r>
            <a:r>
              <a:rPr lang="en-US" altLang="en-US" sz="1050" dirty="0">
                <a:solidFill>
                  <a:schemeClr val="tx2"/>
                </a:solidFill>
              </a:rPr>
              <a:t>implemented the CAN FD and </a:t>
            </a:r>
            <a:r>
              <a:rPr lang="en-US" altLang="en-US" sz="1050" dirty="0" smtClean="0">
                <a:solidFill>
                  <a:schemeClr val="tx2"/>
                </a:solidFill>
              </a:rPr>
              <a:t>we shared some </a:t>
            </a:r>
            <a:r>
              <a:rPr lang="en-US" altLang="en-US" sz="1050" dirty="0">
                <a:solidFill>
                  <a:schemeClr val="tx2"/>
                </a:solidFill>
              </a:rPr>
              <a:t>correct messages and the implementation of the AES and RSA algorithms are working properly as we expected.</a:t>
            </a:r>
            <a:endParaRPr lang="en-US" altLang="en-US" sz="1050" dirty="0" smtClean="0">
              <a:solidFill>
                <a:schemeClr val="tx2"/>
              </a:solidFill>
            </a:endParaRPr>
          </a:p>
          <a:p>
            <a:pPr algn="l"/>
            <a:r>
              <a:rPr lang="en-US" altLang="en-US" sz="1050" dirty="0">
                <a:solidFill>
                  <a:schemeClr val="tx2"/>
                </a:solidFill>
              </a:rPr>
              <a:t> </a:t>
            </a:r>
            <a:r>
              <a:rPr lang="en-US" altLang="en-US" sz="1050" dirty="0" smtClean="0">
                <a:solidFill>
                  <a:schemeClr val="tx2"/>
                </a:solidFill>
              </a:rPr>
              <a:t>     </a:t>
            </a:r>
            <a:r>
              <a:rPr lang="en-US" altLang="en-US" sz="1050" dirty="0" smtClean="0">
                <a:solidFill>
                  <a:schemeClr val="tx2"/>
                </a:solidFill>
              </a:rPr>
              <a:t>This </a:t>
            </a:r>
            <a:r>
              <a:rPr lang="en-US" altLang="en-US" sz="1050" dirty="0" smtClean="0">
                <a:solidFill>
                  <a:schemeClr val="tx2"/>
                </a:solidFill>
              </a:rPr>
              <a:t>idea bring more  safety and security in communication between </a:t>
            </a:r>
            <a:r>
              <a:rPr lang="en-US" altLang="en-US" sz="1050" dirty="0" err="1" smtClean="0">
                <a:solidFill>
                  <a:schemeClr val="tx2"/>
                </a:solidFill>
              </a:rPr>
              <a:t>IoT</a:t>
            </a:r>
            <a:r>
              <a:rPr lang="en-US" altLang="en-US" sz="1050" dirty="0" smtClean="0">
                <a:solidFill>
                  <a:schemeClr val="tx2"/>
                </a:solidFill>
              </a:rPr>
              <a:t> devices.</a:t>
            </a:r>
          </a:p>
          <a:p>
            <a:pPr algn="l"/>
            <a:r>
              <a:rPr lang="en-US" altLang="en-US" sz="1050" dirty="0" smtClean="0">
                <a:solidFill>
                  <a:schemeClr val="tx2"/>
                </a:solidFill>
              </a:rPr>
              <a:t>      RSA and AES </a:t>
            </a:r>
            <a:r>
              <a:rPr lang="en-US" altLang="en-US" sz="1050" dirty="0" smtClean="0">
                <a:solidFill>
                  <a:schemeClr val="tx2"/>
                </a:solidFill>
              </a:rPr>
              <a:t>algorithms </a:t>
            </a:r>
            <a:r>
              <a:rPr lang="en-US" altLang="en-US" sz="1050" dirty="0" smtClean="0">
                <a:solidFill>
                  <a:schemeClr val="tx2"/>
                </a:solidFill>
              </a:rPr>
              <a:t>prove </a:t>
            </a:r>
            <a:r>
              <a:rPr lang="en-US" altLang="en-US" sz="1050" dirty="0">
                <a:solidFill>
                  <a:schemeClr val="tx2"/>
                </a:solidFill>
              </a:rPr>
              <a:t>there </a:t>
            </a:r>
            <a:r>
              <a:rPr lang="en-US" altLang="en-US" sz="1050" dirty="0" smtClean="0">
                <a:solidFill>
                  <a:schemeClr val="tx2"/>
                </a:solidFill>
              </a:rPr>
              <a:t>efficiency over time and they  are used in many </a:t>
            </a:r>
            <a:r>
              <a:rPr lang="en-US" altLang="en-US" sz="1050" dirty="0" err="1" smtClean="0">
                <a:solidFill>
                  <a:schemeClr val="tx2"/>
                </a:solidFill>
              </a:rPr>
              <a:t>IoT</a:t>
            </a:r>
            <a:r>
              <a:rPr lang="en-US" altLang="en-US" sz="1050" dirty="0" smtClean="0">
                <a:solidFill>
                  <a:schemeClr val="tx2"/>
                </a:solidFill>
              </a:rPr>
              <a:t> application </a:t>
            </a:r>
            <a:r>
              <a:rPr lang="ro-RO" altLang="en-US" sz="1050" dirty="0" smtClean="0">
                <a:solidFill>
                  <a:schemeClr val="tx2"/>
                </a:solidFill>
              </a:rPr>
              <a:t>and cryptography applications</a:t>
            </a:r>
            <a:r>
              <a:rPr lang="en-US" altLang="en-US" sz="1050" dirty="0" smtClean="0">
                <a:solidFill>
                  <a:schemeClr val="tx2"/>
                </a:solidFill>
              </a:rPr>
              <a:t>.</a:t>
            </a:r>
            <a:endParaRPr lang="en-US" altLang="en-US" sz="1050" dirty="0">
              <a:solidFill>
                <a:schemeClr val="tx2"/>
              </a:solidFill>
            </a:endParaRPr>
          </a:p>
        </p:txBody>
      </p:sp>
      <p:sp>
        <p:nvSpPr>
          <p:cNvPr id="25" name="Substituent text 2">
            <a:extLst>
              <a:ext uri="{FF2B5EF4-FFF2-40B4-BE49-F238E27FC236}">
                <a16:creationId xmlns="" xmlns:a16="http://schemas.microsoft.com/office/drawing/2014/main" id="{56B00CBA-933D-424B-890B-F85D8D4EB6B6}"/>
              </a:ext>
            </a:extLst>
          </p:cNvPr>
          <p:cNvSpPr txBox="1">
            <a:spLocks/>
          </p:cNvSpPr>
          <p:nvPr/>
        </p:nvSpPr>
        <p:spPr>
          <a:xfrm>
            <a:off x="8573272" y="4078876"/>
            <a:ext cx="2547136" cy="4479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none" dirty="0">
                <a:solidFill>
                  <a:schemeClr val="tx1"/>
                </a:solidFill>
              </a:rPr>
              <a:t>Conclusions</a:t>
            </a:r>
          </a:p>
        </p:txBody>
      </p:sp>
      <p:sp>
        <p:nvSpPr>
          <p:cNvPr id="27" name="Substituent text 1">
            <a:extLst>
              <a:ext uri="{FF2B5EF4-FFF2-40B4-BE49-F238E27FC236}">
                <a16:creationId xmlns="" xmlns:a16="http://schemas.microsoft.com/office/drawing/2014/main" id="{C85E35B6-B49A-4006-89A4-ED4E183F41A1}"/>
              </a:ext>
            </a:extLst>
          </p:cNvPr>
          <p:cNvSpPr txBox="1">
            <a:spLocks/>
          </p:cNvSpPr>
          <p:nvPr/>
        </p:nvSpPr>
        <p:spPr>
          <a:xfrm>
            <a:off x="8428907" y="4581412"/>
            <a:ext cx="3220982" cy="536406"/>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tLang="en-US" sz="1000" dirty="0" smtClean="0">
              <a:solidFill>
                <a:schemeClr val="accent1">
                  <a:lumMod val="75000"/>
                </a:schemeClr>
              </a:solidFill>
            </a:endParaRPr>
          </a:p>
          <a:p>
            <a:pPr algn="ctr"/>
            <a:endParaRPr lang="en-US" altLang="en-US" sz="1000" dirty="0">
              <a:solidFill>
                <a:schemeClr val="tx2"/>
              </a:solidFill>
            </a:endParaRPr>
          </a:p>
        </p:txBody>
      </p:sp>
      <p:sp>
        <p:nvSpPr>
          <p:cNvPr id="29" name="Substituent text 2">
            <a:extLst>
              <a:ext uri="{FF2B5EF4-FFF2-40B4-BE49-F238E27FC236}">
                <a16:creationId xmlns="" xmlns:a16="http://schemas.microsoft.com/office/drawing/2014/main" id="{CCBA35F4-30E1-4C7B-899E-AB2368A0BE22}"/>
              </a:ext>
            </a:extLst>
          </p:cNvPr>
          <p:cNvSpPr txBox="1">
            <a:spLocks/>
          </p:cNvSpPr>
          <p:nvPr/>
        </p:nvSpPr>
        <p:spPr>
          <a:xfrm>
            <a:off x="8573272" y="2013185"/>
            <a:ext cx="2547136" cy="4479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none" dirty="0" smtClean="0">
                <a:solidFill>
                  <a:schemeClr val="tx1"/>
                </a:solidFill>
              </a:rPr>
              <a:t>Mission</a:t>
            </a:r>
            <a:endParaRPr lang="en-US" sz="1400" b="1" cap="none" dirty="0">
              <a:solidFill>
                <a:schemeClr val="tx1"/>
              </a:solidFill>
            </a:endParaRPr>
          </a:p>
        </p:txBody>
      </p:sp>
      <p:sp>
        <p:nvSpPr>
          <p:cNvPr id="31" name="Substituent text 2">
            <a:extLst>
              <a:ext uri="{FF2B5EF4-FFF2-40B4-BE49-F238E27FC236}">
                <a16:creationId xmlns="" xmlns:a16="http://schemas.microsoft.com/office/drawing/2014/main" id="{86639826-E1D8-43D9-B7D3-811090F20730}"/>
              </a:ext>
            </a:extLst>
          </p:cNvPr>
          <p:cNvSpPr txBox="1">
            <a:spLocks/>
          </p:cNvSpPr>
          <p:nvPr/>
        </p:nvSpPr>
        <p:spPr>
          <a:xfrm>
            <a:off x="264935" y="6413873"/>
            <a:ext cx="11356491" cy="4479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cap="none" dirty="0">
                <a:solidFill>
                  <a:schemeClr val="bg1"/>
                </a:solidFill>
              </a:rPr>
              <a:t>Targul </a:t>
            </a:r>
            <a:r>
              <a:rPr lang="ro-RO" sz="1400" cap="none" dirty="0">
                <a:solidFill>
                  <a:schemeClr val="bg1"/>
                </a:solidFill>
              </a:rPr>
              <a:t>International</a:t>
            </a:r>
            <a:r>
              <a:rPr lang="fr-FR" sz="1400" cap="none" dirty="0">
                <a:solidFill>
                  <a:schemeClr val="bg1"/>
                </a:solidFill>
              </a:rPr>
              <a:t> de </a:t>
            </a:r>
            <a:r>
              <a:rPr lang="ro-RO" sz="1400" cap="none" dirty="0">
                <a:solidFill>
                  <a:schemeClr val="bg1"/>
                </a:solidFill>
              </a:rPr>
              <a:t>Invent</a:t>
            </a:r>
            <a:r>
              <a:rPr lang="fr-FR" sz="1400" cap="none" dirty="0">
                <a:solidFill>
                  <a:schemeClr val="bg1"/>
                </a:solidFill>
              </a:rPr>
              <a:t>ii si </a:t>
            </a:r>
            <a:r>
              <a:rPr lang="fr-FR" sz="1400" cap="none" dirty="0" err="1">
                <a:solidFill>
                  <a:schemeClr val="bg1"/>
                </a:solidFill>
              </a:rPr>
              <a:t>Idei</a:t>
            </a:r>
            <a:r>
              <a:rPr lang="fr-FR" sz="1400" cap="none" dirty="0">
                <a:solidFill>
                  <a:schemeClr val="bg1"/>
                </a:solidFill>
              </a:rPr>
              <a:t> Practice </a:t>
            </a:r>
            <a:r>
              <a:rPr lang="fr-FR" sz="1400" cap="none" dirty="0" err="1">
                <a:solidFill>
                  <a:schemeClr val="bg1"/>
                </a:solidFill>
              </a:rPr>
              <a:t>Invent</a:t>
            </a:r>
            <a:r>
              <a:rPr lang="fr-FR" sz="1400" cap="none" dirty="0">
                <a:solidFill>
                  <a:schemeClr val="bg1"/>
                </a:solidFill>
              </a:rPr>
              <a:t> – Invest Constantin-Marin </a:t>
            </a:r>
            <a:r>
              <a:rPr lang="fr-FR" sz="1400" cap="none" dirty="0" err="1">
                <a:solidFill>
                  <a:schemeClr val="bg1"/>
                </a:solidFill>
              </a:rPr>
              <a:t>Antohi</a:t>
            </a:r>
            <a:r>
              <a:rPr lang="fr-FR" sz="1400" cap="none" dirty="0">
                <a:solidFill>
                  <a:schemeClr val="bg1"/>
                </a:solidFill>
              </a:rPr>
              <a:t>, </a:t>
            </a:r>
            <a:r>
              <a:rPr lang="fr-FR" sz="1400" cap="none" dirty="0" err="1">
                <a:solidFill>
                  <a:schemeClr val="bg1"/>
                </a:solidFill>
              </a:rPr>
              <a:t>editia</a:t>
            </a:r>
            <a:r>
              <a:rPr lang="fr-FR" sz="1400" cap="none" dirty="0">
                <a:solidFill>
                  <a:schemeClr val="bg1"/>
                </a:solidFill>
              </a:rPr>
              <a:t> 12- a, Iasi, Romania</a:t>
            </a:r>
            <a:endParaRPr lang="en-US" sz="1400" cap="none" dirty="0">
              <a:solidFill>
                <a:schemeClr val="bg1"/>
              </a:solidFill>
            </a:endParaRPr>
          </a:p>
        </p:txBody>
      </p:sp>
      <p:sp>
        <p:nvSpPr>
          <p:cNvPr id="18" name="Substituent text 1">
            <a:extLst>
              <a:ext uri="{FF2B5EF4-FFF2-40B4-BE49-F238E27FC236}">
                <a16:creationId xmlns="" xmlns:a16="http://schemas.microsoft.com/office/drawing/2014/main" id="{190322AB-09BC-43C4-92F9-545178F9D7A8}"/>
              </a:ext>
            </a:extLst>
          </p:cNvPr>
          <p:cNvSpPr txBox="1">
            <a:spLocks/>
          </p:cNvSpPr>
          <p:nvPr/>
        </p:nvSpPr>
        <p:spPr>
          <a:xfrm>
            <a:off x="477394" y="2566676"/>
            <a:ext cx="2668762" cy="1623863"/>
          </a:xfrm>
          <a:prstGeom prst="rect">
            <a:avLst/>
          </a:prstGeom>
        </p:spPr>
        <p:txBody>
          <a:bodyPr vert="horz" lIns="91440" tIns="45720" rIns="91440" bIns="45720" rtlCol="0" anchor="t"/>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1050" dirty="0" smtClean="0">
                <a:solidFill>
                  <a:schemeClr val="tx2"/>
                </a:solidFill>
              </a:rPr>
              <a:t>       The idea of a secured way to transmit data using  </a:t>
            </a:r>
            <a:r>
              <a:rPr lang="en-US" altLang="en-US" sz="1050" dirty="0">
                <a:solidFill>
                  <a:schemeClr val="tx2"/>
                </a:solidFill>
              </a:rPr>
              <a:t>2 </a:t>
            </a:r>
            <a:r>
              <a:rPr lang="en-US" altLang="en-US" sz="1050" dirty="0" err="1" smtClean="0">
                <a:solidFill>
                  <a:schemeClr val="tx2"/>
                </a:solidFill>
              </a:rPr>
              <a:t>Aurix</a:t>
            </a:r>
            <a:r>
              <a:rPr lang="en-US" altLang="en-US" sz="1050" dirty="0" smtClean="0">
                <a:solidFill>
                  <a:schemeClr val="tx2"/>
                </a:solidFill>
              </a:rPr>
              <a:t> controllers </a:t>
            </a:r>
            <a:r>
              <a:rPr lang="en-US" altLang="en-US" sz="1050" dirty="0">
                <a:solidFill>
                  <a:schemeClr val="tx2"/>
                </a:solidFill>
              </a:rPr>
              <a:t>that exchange CAN FD messages that are encrypted using RSA </a:t>
            </a:r>
            <a:r>
              <a:rPr lang="en-US" altLang="en-US" sz="1050" dirty="0" smtClean="0">
                <a:solidFill>
                  <a:schemeClr val="tx2"/>
                </a:solidFill>
              </a:rPr>
              <a:t>and the integrity of the message is verified using MAC algorithms.</a:t>
            </a:r>
          </a:p>
          <a:p>
            <a:pPr algn="l"/>
            <a:r>
              <a:rPr lang="en-US" altLang="en-US" sz="1050" dirty="0">
                <a:solidFill>
                  <a:schemeClr val="tx2"/>
                </a:solidFill>
              </a:rPr>
              <a:t> </a:t>
            </a:r>
            <a:r>
              <a:rPr lang="en-US" altLang="en-US" sz="1050" dirty="0" smtClean="0">
                <a:solidFill>
                  <a:schemeClr val="tx2"/>
                </a:solidFill>
              </a:rPr>
              <a:t>       With </a:t>
            </a:r>
            <a:r>
              <a:rPr lang="en-US" altLang="en-US" sz="1050" dirty="0">
                <a:solidFill>
                  <a:schemeClr val="tx2"/>
                </a:solidFill>
              </a:rPr>
              <a:t>AES </a:t>
            </a:r>
            <a:r>
              <a:rPr lang="en-US" altLang="en-US" sz="1050" dirty="0" smtClean="0">
                <a:solidFill>
                  <a:schemeClr val="tx2"/>
                </a:solidFill>
              </a:rPr>
              <a:t>algorithm local stored data of each controller can be  protected from external threats.</a:t>
            </a:r>
            <a:endParaRPr lang="en-US" altLang="en-US" sz="1050" dirty="0">
              <a:solidFill>
                <a:schemeClr val="tx2"/>
              </a:solidFill>
            </a:endParaRPr>
          </a:p>
        </p:txBody>
      </p:sp>
      <p:sp>
        <p:nvSpPr>
          <p:cNvPr id="20" name="Substituent text 1">
            <a:extLst>
              <a:ext uri="{FF2B5EF4-FFF2-40B4-BE49-F238E27FC236}">
                <a16:creationId xmlns="" xmlns:a16="http://schemas.microsoft.com/office/drawing/2014/main" id="{E46E371A-4E7C-4190-A7D6-B5CBF31DDC28}"/>
              </a:ext>
            </a:extLst>
          </p:cNvPr>
          <p:cNvSpPr txBox="1">
            <a:spLocks/>
          </p:cNvSpPr>
          <p:nvPr/>
        </p:nvSpPr>
        <p:spPr>
          <a:xfrm>
            <a:off x="375787" y="4295788"/>
            <a:ext cx="6087006" cy="2027519"/>
          </a:xfrm>
          <a:prstGeom prst="rect">
            <a:avLst/>
          </a:prstGeom>
        </p:spPr>
        <p:txBody>
          <a:bodyPr vert="horz" lIns="91440" tIns="45720" rIns="91440" bIns="45720" rtlCol="0" anchor="t"/>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1100" dirty="0" smtClean="0">
                <a:solidFill>
                  <a:schemeClr val="tx1"/>
                </a:solidFill>
              </a:rPr>
              <a:t>        </a:t>
            </a:r>
            <a:r>
              <a:rPr lang="en-US" altLang="en-US" sz="1100" dirty="0" smtClean="0">
                <a:solidFill>
                  <a:schemeClr val="tx1"/>
                </a:solidFill>
              </a:rPr>
              <a:t>  </a:t>
            </a:r>
            <a:r>
              <a:rPr lang="en-US" altLang="en-US" sz="1100" dirty="0" smtClean="0">
                <a:solidFill>
                  <a:schemeClr val="tx1"/>
                </a:solidFill>
              </a:rPr>
              <a:t>Security communication threats are more and more common. The protection of the data become really important nowadays</a:t>
            </a:r>
            <a:r>
              <a:rPr lang="en-US" altLang="en-US" sz="1100" dirty="0" smtClean="0">
                <a:solidFill>
                  <a:schemeClr val="tx1"/>
                </a:solidFill>
              </a:rPr>
              <a:t>.</a:t>
            </a:r>
          </a:p>
          <a:p>
            <a:pPr algn="l"/>
            <a:r>
              <a:rPr lang="en-US" altLang="en-US" sz="1100" dirty="0">
                <a:solidFill>
                  <a:schemeClr val="tx1"/>
                </a:solidFill>
              </a:rPr>
              <a:t> </a:t>
            </a:r>
            <a:r>
              <a:rPr lang="en-US" altLang="en-US" sz="1100" dirty="0" smtClean="0">
                <a:solidFill>
                  <a:schemeClr val="tx1"/>
                </a:solidFill>
              </a:rPr>
              <a:t>        </a:t>
            </a:r>
            <a:r>
              <a:rPr lang="en-US" altLang="en-US" sz="1100" dirty="0" smtClean="0">
                <a:solidFill>
                  <a:schemeClr val="tx1"/>
                </a:solidFill>
              </a:rPr>
              <a:t> </a:t>
            </a:r>
            <a:r>
              <a:rPr lang="en-US" altLang="en-US" sz="1100" dirty="0" smtClean="0">
                <a:solidFill>
                  <a:schemeClr val="tx1"/>
                </a:solidFill>
              </a:rPr>
              <a:t>This idea can be used in every Smart Home where it is possible to connect many unsecured </a:t>
            </a:r>
            <a:r>
              <a:rPr lang="en-US" altLang="en-US" sz="1100" dirty="0" err="1" smtClean="0">
                <a:solidFill>
                  <a:schemeClr val="tx1"/>
                </a:solidFill>
              </a:rPr>
              <a:t>IoT</a:t>
            </a:r>
            <a:r>
              <a:rPr lang="en-US" altLang="en-US" sz="1100" dirty="0" smtClean="0">
                <a:solidFill>
                  <a:schemeClr val="tx1"/>
                </a:solidFill>
              </a:rPr>
              <a:t> devices. </a:t>
            </a:r>
          </a:p>
          <a:p>
            <a:pPr algn="l"/>
            <a:r>
              <a:rPr lang="en-US" altLang="en-US" sz="1100" dirty="0">
                <a:solidFill>
                  <a:schemeClr val="tx1"/>
                </a:solidFill>
              </a:rPr>
              <a:t> </a:t>
            </a:r>
            <a:r>
              <a:rPr lang="en-US" altLang="en-US" sz="1100" dirty="0" smtClean="0">
                <a:solidFill>
                  <a:schemeClr val="tx1"/>
                </a:solidFill>
              </a:rPr>
              <a:t>        We chose 2 </a:t>
            </a:r>
            <a:r>
              <a:rPr lang="en-US" altLang="en-US" sz="1100" dirty="0" err="1" smtClean="0">
                <a:solidFill>
                  <a:schemeClr val="tx1"/>
                </a:solidFill>
              </a:rPr>
              <a:t>Aurix</a:t>
            </a:r>
            <a:r>
              <a:rPr lang="en-US" altLang="en-US" sz="1100" dirty="0" smtClean="0">
                <a:solidFill>
                  <a:schemeClr val="tx1"/>
                </a:solidFill>
              </a:rPr>
              <a:t> controllers, one to be placed outside of the house and the second one to be connected inside the house. </a:t>
            </a:r>
            <a:endParaRPr lang="en-US" altLang="en-US" sz="1100" dirty="0" smtClean="0">
              <a:solidFill>
                <a:schemeClr val="tx1"/>
              </a:solidFill>
            </a:endParaRPr>
          </a:p>
          <a:p>
            <a:pPr algn="l"/>
            <a:r>
              <a:rPr lang="en-US" altLang="en-US" sz="1100" dirty="0" smtClean="0">
                <a:solidFill>
                  <a:schemeClr val="tx1"/>
                </a:solidFill>
              </a:rPr>
              <a:t>         Nowadays everybody should be aware and careful to the privacy and security of his data, that is why the encryption algorithms are very important. No one want the data from his house to be available for external threats.</a:t>
            </a:r>
            <a:endParaRPr lang="en-US" altLang="en-US" sz="1100" dirty="0" smtClean="0">
              <a:solidFill>
                <a:schemeClr val="tx1"/>
              </a:solidFill>
            </a:endParaRPr>
          </a:p>
          <a:p>
            <a:pPr algn="l"/>
            <a:r>
              <a:rPr lang="en-US" altLang="en-US" sz="1100" dirty="0">
                <a:solidFill>
                  <a:schemeClr val="tx1"/>
                </a:solidFill>
              </a:rPr>
              <a:t> </a:t>
            </a:r>
            <a:r>
              <a:rPr lang="en-US" altLang="en-US" sz="1100" dirty="0" smtClean="0">
                <a:solidFill>
                  <a:schemeClr val="tx1"/>
                </a:solidFill>
              </a:rPr>
              <a:t>        We think that using two different </a:t>
            </a:r>
            <a:r>
              <a:rPr lang="en-US" altLang="en-US" sz="1100" dirty="0" smtClean="0">
                <a:solidFill>
                  <a:schemeClr val="tx1"/>
                </a:solidFill>
              </a:rPr>
              <a:t>encryption </a:t>
            </a:r>
            <a:r>
              <a:rPr lang="en-US" altLang="en-US" sz="1100" dirty="0">
                <a:solidFill>
                  <a:schemeClr val="tx1"/>
                </a:solidFill>
              </a:rPr>
              <a:t>algorithms the complexity of security increases</a:t>
            </a:r>
            <a:r>
              <a:rPr lang="en-US" altLang="en-US" sz="1100" dirty="0" smtClean="0">
                <a:solidFill>
                  <a:schemeClr val="tx1"/>
                </a:solidFill>
              </a:rPr>
              <a:t>. </a:t>
            </a:r>
          </a:p>
          <a:p>
            <a:pPr algn="l"/>
            <a:r>
              <a:rPr lang="en-US" altLang="en-US" sz="1100" dirty="0">
                <a:solidFill>
                  <a:schemeClr val="tx1"/>
                </a:solidFill>
              </a:rPr>
              <a:t> </a:t>
            </a:r>
            <a:r>
              <a:rPr lang="en-US" altLang="en-US" sz="1100" dirty="0" smtClean="0">
                <a:solidFill>
                  <a:schemeClr val="tx1"/>
                </a:solidFill>
              </a:rPr>
              <a:t>       </a:t>
            </a:r>
            <a:r>
              <a:rPr lang="en-US" altLang="en-US" sz="1100" dirty="0" smtClean="0">
                <a:solidFill>
                  <a:schemeClr val="tx1"/>
                </a:solidFill>
              </a:rPr>
              <a:t>CAN </a:t>
            </a:r>
            <a:r>
              <a:rPr lang="en-US" altLang="en-US" sz="1100" dirty="0" smtClean="0">
                <a:solidFill>
                  <a:schemeClr val="tx1"/>
                </a:solidFill>
              </a:rPr>
              <a:t>FD is a fast and flexible method to transmit messages between </a:t>
            </a:r>
            <a:r>
              <a:rPr lang="en-US" altLang="en-US" sz="1100" dirty="0" smtClean="0">
                <a:solidFill>
                  <a:schemeClr val="tx1"/>
                </a:solidFill>
              </a:rPr>
              <a:t>controllers</a:t>
            </a:r>
          </a:p>
          <a:p>
            <a:pPr algn="l"/>
            <a:r>
              <a:rPr lang="en-US" altLang="en-US" sz="1100" dirty="0">
                <a:solidFill>
                  <a:schemeClr val="tx1"/>
                </a:solidFill>
              </a:rPr>
              <a:t> </a:t>
            </a:r>
            <a:r>
              <a:rPr lang="en-US" altLang="en-US" sz="1100" dirty="0" smtClean="0">
                <a:solidFill>
                  <a:schemeClr val="tx1"/>
                </a:solidFill>
              </a:rPr>
              <a:t>        </a:t>
            </a:r>
            <a:endParaRPr lang="en-US" altLang="en-US" sz="1100" dirty="0" smtClean="0">
              <a:solidFill>
                <a:schemeClr val="tx1"/>
              </a:solidFill>
            </a:endParaRPr>
          </a:p>
          <a:p>
            <a:pPr algn="l"/>
            <a:endParaRPr lang="en-US" altLang="en-US" sz="1100" dirty="0">
              <a:solidFill>
                <a:schemeClr val="tx1"/>
              </a:solidFill>
            </a:endParaRP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1550" y="2378819"/>
            <a:ext cx="1917860" cy="1691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Substituent text 1">
            <a:extLst>
              <a:ext uri="{FF2B5EF4-FFF2-40B4-BE49-F238E27FC236}">
                <a16:creationId xmlns="" xmlns:a16="http://schemas.microsoft.com/office/drawing/2014/main" id="{66EE445D-CE1A-4D9F-B276-75C8D6A1B0BD}"/>
              </a:ext>
            </a:extLst>
          </p:cNvPr>
          <p:cNvSpPr txBox="1">
            <a:spLocks/>
          </p:cNvSpPr>
          <p:nvPr/>
        </p:nvSpPr>
        <p:spPr>
          <a:xfrm>
            <a:off x="8400444" y="4076766"/>
            <a:ext cx="3220982" cy="1728986"/>
          </a:xfrm>
          <a:prstGeom prst="rect">
            <a:avLst/>
          </a:prstGeom>
        </p:spPr>
        <p:txBody>
          <a:bodyPr vert="horz" lIns="91440" tIns="45720" rIns="91440" bIns="45720" rtlCol="0" anchor="t"/>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1050" dirty="0">
                <a:solidFill>
                  <a:schemeClr val="tx2"/>
                </a:solidFill>
              </a:rPr>
              <a:t> </a:t>
            </a:r>
            <a:r>
              <a:rPr lang="en-US" altLang="en-US" sz="1050" dirty="0" smtClean="0">
                <a:solidFill>
                  <a:schemeClr val="tx2"/>
                </a:solidFill>
              </a:rPr>
              <a:t>     </a:t>
            </a:r>
            <a:endParaRPr lang="en-US" altLang="en-US" sz="1050" dirty="0">
              <a:solidFill>
                <a:schemeClr val="tx2"/>
              </a:solidFill>
            </a:endParaRPr>
          </a:p>
        </p:txBody>
      </p:sp>
      <p:sp>
        <p:nvSpPr>
          <p:cNvPr id="22" name="Substituent text 1">
            <a:extLst>
              <a:ext uri="{FF2B5EF4-FFF2-40B4-BE49-F238E27FC236}">
                <a16:creationId xmlns="" xmlns:a16="http://schemas.microsoft.com/office/drawing/2014/main" id="{66EE445D-CE1A-4D9F-B276-75C8D6A1B0BD}"/>
              </a:ext>
            </a:extLst>
          </p:cNvPr>
          <p:cNvSpPr txBox="1">
            <a:spLocks/>
          </p:cNvSpPr>
          <p:nvPr/>
        </p:nvSpPr>
        <p:spPr>
          <a:xfrm>
            <a:off x="8236349" y="2403228"/>
            <a:ext cx="3220982" cy="1728986"/>
          </a:xfrm>
          <a:prstGeom prst="rect">
            <a:avLst/>
          </a:prstGeom>
        </p:spPr>
        <p:txBody>
          <a:bodyPr vert="horz" lIns="91440" tIns="45720" rIns="91440" bIns="45720" rtlCol="0" anchor="t"/>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1050" dirty="0" smtClean="0">
                <a:solidFill>
                  <a:schemeClr val="tx2"/>
                </a:solidFill>
              </a:rPr>
              <a:t>    </a:t>
            </a:r>
            <a:r>
              <a:rPr lang="en-US" altLang="en-US" sz="1050" dirty="0">
                <a:solidFill>
                  <a:schemeClr val="tx2"/>
                </a:solidFill>
              </a:rPr>
              <a:t>   </a:t>
            </a:r>
            <a:r>
              <a:rPr lang="en-US" altLang="en-US" sz="1050" dirty="0" smtClean="0">
                <a:solidFill>
                  <a:schemeClr val="tx2"/>
                </a:solidFill>
              </a:rPr>
              <a:t>This idea can be use for a secure communication between smart devices, for example, the front </a:t>
            </a:r>
            <a:r>
              <a:rPr lang="en-US" altLang="en-US" sz="1050" dirty="0">
                <a:solidFill>
                  <a:schemeClr val="tx2"/>
                </a:solidFill>
              </a:rPr>
              <a:t>d</a:t>
            </a:r>
            <a:r>
              <a:rPr lang="en-US" altLang="en-US" sz="1050" dirty="0" smtClean="0">
                <a:solidFill>
                  <a:schemeClr val="tx2"/>
                </a:solidFill>
              </a:rPr>
              <a:t>oor and  the windows or the fridge and the cooker</a:t>
            </a:r>
            <a:r>
              <a:rPr lang="en-US" altLang="en-US" sz="1050" dirty="0">
                <a:solidFill>
                  <a:schemeClr val="tx2"/>
                </a:solidFill>
              </a:rPr>
              <a:t>.</a:t>
            </a:r>
            <a:r>
              <a:rPr lang="en-US" altLang="en-US" sz="1050" dirty="0" smtClean="0">
                <a:solidFill>
                  <a:schemeClr val="tx2"/>
                </a:solidFill>
              </a:rPr>
              <a:t> </a:t>
            </a:r>
            <a:endParaRPr lang="en-US" altLang="en-US" sz="1050" dirty="0">
              <a:solidFill>
                <a:schemeClr val="tx2"/>
              </a:solidFill>
            </a:endParaRPr>
          </a:p>
          <a:p>
            <a:pPr algn="l"/>
            <a:r>
              <a:rPr lang="en-US" altLang="en-US" sz="1050" dirty="0" smtClean="0">
                <a:solidFill>
                  <a:schemeClr val="tx2"/>
                </a:solidFill>
              </a:rPr>
              <a:t>       This controller offers a variety of sensors which can be integrated to collect more data to secure analyze the parameters of your house.</a:t>
            </a:r>
            <a:endParaRPr lang="en-US" altLang="en-US" sz="1050" dirty="0">
              <a:solidFill>
                <a:schemeClr val="tx2"/>
              </a:solidFill>
            </a:endParaRPr>
          </a:p>
        </p:txBody>
      </p:sp>
    </p:spTree>
    <p:extLst>
      <p:ext uri="{BB962C8B-B14F-4D97-AF65-F5344CB8AC3E}">
        <p14:creationId xmlns:p14="http://schemas.microsoft.com/office/powerpoint/2010/main" val="198851413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{9E98C9B7-1F63-4F38-9F44-6436DE32F7CE}tf11437505_win32</Template>
  <TotalTime>3447</TotalTime>
  <Words>345</Words>
  <Application>Microsoft Office PowerPoint</Application>
  <PresentationFormat>Custom</PresentationFormat>
  <Paragraphs>22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RetrospectVTI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AGHION Cristian</dc:creator>
  <cp:lastModifiedBy>Tudor</cp:lastModifiedBy>
  <cp:revision>18</cp:revision>
  <dcterms:created xsi:type="dcterms:W3CDTF">2020-11-16T10:44:30Z</dcterms:created>
  <dcterms:modified xsi:type="dcterms:W3CDTF">2021-12-08T21:31:00Z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