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9" d="100"/>
          <a:sy n="89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valeva.olga@y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21">
            <a:extLst>
              <a:ext uri="{FF2B5EF4-FFF2-40B4-BE49-F238E27FC236}">
                <a16:creationId xmlns:a16="http://schemas.microsoft.com/office/drawing/2014/main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998" y="277825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2" y="277825"/>
            <a:ext cx="955707" cy="973405"/>
          </a:xfrm>
          <a:prstGeom prst="rect">
            <a:avLst/>
          </a:prstGeom>
        </p:spPr>
      </p:pic>
      <p:sp>
        <p:nvSpPr>
          <p:cNvPr id="9" name="Substituent text 15">
            <a:extLst>
              <a:ext uri="{FF2B5EF4-FFF2-40B4-BE49-F238E27FC236}">
                <a16:creationId xmlns:a16="http://schemas.microsoft.com/office/drawing/2014/main" id="{9D756AE9-15C0-4A09-999D-53247F5FE3C9}"/>
              </a:ext>
            </a:extLst>
          </p:cNvPr>
          <p:cNvSpPr txBox="1">
            <a:spLocks/>
          </p:cNvSpPr>
          <p:nvPr/>
        </p:nvSpPr>
        <p:spPr>
          <a:xfrm>
            <a:off x="1314498" y="399808"/>
            <a:ext cx="9643392" cy="59823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Acad. Gheorghe </a:t>
            </a:r>
            <a:r>
              <a:rPr lang="en-US" b="1" dirty="0" err="1"/>
              <a:t>Duca</a:t>
            </a:r>
            <a:r>
              <a:rPr lang="en-US" b="1" dirty="0"/>
              <a:t>,  Dr.</a:t>
            </a:r>
            <a:r>
              <a:rPr lang="ro-RO" b="1" dirty="0"/>
              <a:t> Victor </a:t>
            </a:r>
            <a:r>
              <a:rPr lang="en-US" b="1" dirty="0" err="1"/>
              <a:t>Covaliov</a:t>
            </a:r>
            <a:r>
              <a:rPr lang="ro-RO" b="1" dirty="0"/>
              <a:t>,</a:t>
            </a:r>
            <a:r>
              <a:rPr lang="en-US" b="1" dirty="0"/>
              <a:t>  Dr. </a:t>
            </a:r>
            <a:r>
              <a:rPr lang="en-US" b="1" dirty="0" err="1"/>
              <a:t>Hab</a:t>
            </a:r>
            <a:r>
              <a:rPr lang="ro-RO" b="1" dirty="0"/>
              <a:t>. Olga</a:t>
            </a:r>
            <a:r>
              <a:rPr lang="en-US" b="1" dirty="0"/>
              <a:t> </a:t>
            </a:r>
            <a:r>
              <a:rPr lang="en-US" b="1" dirty="0" err="1"/>
              <a:t>Covaliova</a:t>
            </a:r>
            <a:r>
              <a:rPr lang="en-US" b="1" dirty="0"/>
              <a:t>, </a:t>
            </a: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err="1"/>
              <a:t>Dumitru</a:t>
            </a:r>
            <a:r>
              <a:rPr lang="en-US" b="1" dirty="0"/>
              <a:t> </a:t>
            </a:r>
            <a:r>
              <a:rPr lang="en-US" b="1" dirty="0" err="1"/>
              <a:t>Ungureanu</a:t>
            </a:r>
            <a:r>
              <a:rPr lang="en-US" b="1" dirty="0"/>
              <a:t>,  Dr. Natalia </a:t>
            </a:r>
            <a:r>
              <a:rPr lang="en-US" b="1" dirty="0" err="1"/>
              <a:t>Ciobanu</a:t>
            </a:r>
            <a:r>
              <a:rPr lang="en-US" b="1" dirty="0"/>
              <a:t>,  Dr. Lidia </a:t>
            </a:r>
            <a:r>
              <a:rPr lang="en-US" b="1" dirty="0" err="1"/>
              <a:t>Romanciuc</a:t>
            </a:r>
            <a:endParaRPr lang="en-US" b="1" dirty="0"/>
          </a:p>
        </p:txBody>
      </p:sp>
      <p:sp>
        <p:nvSpPr>
          <p:cNvPr id="11" name="Substituent text 16">
            <a:extLst>
              <a:ext uri="{FF2B5EF4-FFF2-40B4-BE49-F238E27FC236}">
                <a16:creationId xmlns:a16="http://schemas.microsoft.com/office/drawing/2014/main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666580" y="967829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Institute of Chemistry, Republic of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Moldova,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covaleva.olga@yahoo.com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Patent  Appl. MD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Nr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0077/2020, Positive Decision on Patent Awarding AGEPI Nr.9881 of 2021-09-23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o-RO" sz="14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/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ubstituent text 2">
            <a:extLst>
              <a:ext uri="{FF2B5EF4-FFF2-40B4-BE49-F238E27FC236}">
                <a16:creationId xmlns:a16="http://schemas.microsoft.com/office/drawing/2014/main" id="{FB0E6855-351C-4C19-9D1D-599223FB69C3}"/>
              </a:ext>
            </a:extLst>
          </p:cNvPr>
          <p:cNvSpPr txBox="1">
            <a:spLocks/>
          </p:cNvSpPr>
          <p:nvPr/>
        </p:nvSpPr>
        <p:spPr>
          <a:xfrm>
            <a:off x="384072" y="1776720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7" name="Substituent text 5">
            <a:extLst>
              <a:ext uri="{FF2B5EF4-FFF2-40B4-BE49-F238E27FC236}">
                <a16:creationId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482637" y="5058320"/>
            <a:ext cx="3496292" cy="4479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Motivation and Description of Work</a:t>
            </a:r>
          </a:p>
        </p:txBody>
      </p:sp>
      <p:sp>
        <p:nvSpPr>
          <p:cNvPr id="21" name="Substituent text 2">
            <a:extLst>
              <a:ext uri="{FF2B5EF4-FFF2-40B4-BE49-F238E27FC236}">
                <a16:creationId xmlns:a16="http://schemas.microsoft.com/office/drawing/2014/main" id="{BF7A37A3-50B2-49FC-920B-C3FF90711F1E}"/>
              </a:ext>
            </a:extLst>
          </p:cNvPr>
          <p:cNvSpPr txBox="1">
            <a:spLocks/>
          </p:cNvSpPr>
          <p:nvPr/>
        </p:nvSpPr>
        <p:spPr>
          <a:xfrm>
            <a:off x="5625960" y="1811565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5" name="Substituent text 2">
            <a:extLst>
              <a:ext uri="{FF2B5EF4-FFF2-40B4-BE49-F238E27FC236}">
                <a16:creationId xmlns:a16="http://schemas.microsoft.com/office/drawing/2014/main" id="{56B00CBA-933D-424B-890B-F85D8D4EB6B6}"/>
              </a:ext>
            </a:extLst>
          </p:cNvPr>
          <p:cNvSpPr txBox="1">
            <a:spLocks/>
          </p:cNvSpPr>
          <p:nvPr/>
        </p:nvSpPr>
        <p:spPr>
          <a:xfrm>
            <a:off x="9644864" y="1811564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1" name="Substituent text 2">
            <a:extLst>
              <a:ext uri="{FF2B5EF4-FFF2-40B4-BE49-F238E27FC236}">
                <a16:creationId xmlns:a16="http://schemas.microsoft.com/office/drawing/2014/main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Targul </a:t>
            </a:r>
            <a:r>
              <a:rPr lang="ro-RO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International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de </a:t>
            </a:r>
            <a:r>
              <a:rPr lang="ro-RO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Invent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ii si </a:t>
            </a:r>
            <a:r>
              <a:rPr lang="fr-FR" sz="1400" cap="none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Idei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Practice </a:t>
            </a:r>
            <a:r>
              <a:rPr lang="fr-FR" sz="1400" cap="none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Invent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– Invest Constantin-Marin </a:t>
            </a:r>
            <a:r>
              <a:rPr lang="fr-FR" sz="1400" cap="none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Antohi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, </a:t>
            </a:r>
            <a:r>
              <a:rPr lang="fr-FR" sz="1400" cap="none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editia</a:t>
            </a:r>
            <a:r>
              <a:rPr lang="fr-FR" sz="1400" cap="none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12- a, Iasi, Romania</a:t>
            </a:r>
            <a:endParaRPr lang="en-US" sz="1400" cap="none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0" name="Substituent text 1">
            <a:extLst>
              <a:ext uri="{FF2B5EF4-FFF2-40B4-BE49-F238E27FC236}">
                <a16:creationId xmlns:a16="http://schemas.microsoft.com/office/drawing/2014/main" id="{E46E371A-4E7C-4190-A7D6-B5CBF31DDC28}"/>
              </a:ext>
            </a:extLst>
          </p:cNvPr>
          <p:cNvSpPr txBox="1">
            <a:spLocks/>
          </p:cNvSpPr>
          <p:nvPr/>
        </p:nvSpPr>
        <p:spPr>
          <a:xfrm>
            <a:off x="106138" y="5523922"/>
            <a:ext cx="4557561" cy="53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173538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C00000"/>
                </a:solidFill>
                <a:latin typeface="Arial" charset="0"/>
              </a:rPr>
              <a:t>The scope of this</a:t>
            </a:r>
            <a:r>
              <a:rPr lang="en-US" sz="1100" dirty="0" smtClean="0">
                <a:solidFill>
                  <a:srgbClr val="C00000"/>
                </a:solidFill>
                <a:latin typeface="Arial" charset="0"/>
              </a:rPr>
              <a:t> work was reducing </a:t>
            </a:r>
            <a:r>
              <a:rPr lang="en-US" sz="1100" dirty="0">
                <a:solidFill>
                  <a:srgbClr val="C00000"/>
                </a:solidFill>
                <a:latin typeface="Arial" charset="0"/>
              </a:rPr>
              <a:t>the costs and improving </a:t>
            </a:r>
            <a:r>
              <a:rPr lang="ro-RO" sz="1100" dirty="0">
                <a:solidFill>
                  <a:srgbClr val="C00000"/>
                </a:solidFill>
                <a:latin typeface="Arial" charset="0"/>
              </a:rPr>
              <a:t>the efficiency and fiability </a:t>
            </a:r>
            <a:r>
              <a:rPr lang="ro-RO" sz="1100" b="1" dirty="0">
                <a:solidFill>
                  <a:srgbClr val="C00000"/>
                </a:solidFill>
                <a:latin typeface="Arial" charset="0"/>
              </a:rPr>
              <a:t>of wastewater sewage sludge deworming</a:t>
            </a:r>
            <a:r>
              <a:rPr lang="en-US" sz="1100" b="1" dirty="0">
                <a:solidFill>
                  <a:srgbClr val="C00000"/>
                </a:solidFill>
                <a:latin typeface="Arial" charset="0"/>
              </a:rPr>
              <a:t>, in order to protect the environment and use the sludge as </a:t>
            </a:r>
            <a:r>
              <a:rPr lang="en-US" sz="1100" b="1" dirty="0" err="1">
                <a:solidFill>
                  <a:srgbClr val="C00000"/>
                </a:solidFill>
                <a:latin typeface="Arial" charset="0"/>
              </a:rPr>
              <a:t>organo</a:t>
            </a:r>
            <a:r>
              <a:rPr lang="en-US" sz="1100" b="1" dirty="0">
                <a:solidFill>
                  <a:srgbClr val="C00000"/>
                </a:solidFill>
                <a:latin typeface="Arial" charset="0"/>
              </a:rPr>
              <a:t>-mineral fertilizer for technical </a:t>
            </a:r>
            <a:r>
              <a:rPr lang="en-US" sz="1100" b="1" dirty="0" smtClean="0">
                <a:solidFill>
                  <a:srgbClr val="C00000"/>
                </a:solidFill>
                <a:latin typeface="Arial" charset="0"/>
              </a:rPr>
              <a:t>crops.</a:t>
            </a:r>
            <a:endParaRPr lang="en-US" sz="11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2026" y="25352"/>
            <a:ext cx="9799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SEWAGE SLUDGE DEWORMING METHOD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60" y="2140950"/>
            <a:ext cx="45819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Currently, the wastewater treatment sludge, containing hundreds and thousands of helminths eggs per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ru-RU" sz="11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, are, as a rule, not subjected to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detoxication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/ disinfestation treatment. Processing of such sludge usually consists in the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sludge maintaining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on the sludge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beds for a long time - up to 4-5 years, depending on climatic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conditions,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which reduces the utilization rate of sludge beds and, ultimately, requires huge areas of land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Different methods of sewage sludge deworming have been elaborated so far, such as: sludge drying on the sludge beds, artificial sludge dewatering with separate disinfestation of liquid and solid fraction  with application of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0,2-2,0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thiazone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solution. However, practically all the methods proposed have not been practically applied, due to the difficulties in operation, high costs, insufficient efficiency, etc. Therefore, the problem of helminths-polluted sewage sludge management and safe application in practice remains to be among the important unresolved issues, and needs to be properly addressed. 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784" y="2144257"/>
            <a:ext cx="4969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environmentally-friendly sewage sludge dew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rming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proposed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containing the solution of </a:t>
            </a:r>
            <a:r>
              <a:rPr lang="en-US" sz="1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ovicidal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substances of natural origin with strong antibacterial and antiseptic properties with pesticide action against worms and numerous microorganisms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4865" y="2144257"/>
            <a:ext cx="243117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 smtClean="0">
                <a:solidFill>
                  <a:schemeClr val="accent4">
                    <a:lumMod val="75000"/>
                  </a:schemeClr>
                </a:solidFill>
              </a:rPr>
              <a:t>The proposed invention is related to the field of sanitary helminthology and the water  treatment sludge deworming agent can be applied by the communal services, in agriculture, to ensure the </a:t>
            </a:r>
            <a:r>
              <a:rPr lang="en-US" sz="1050" b="1" dirty="0" err="1" smtClean="0">
                <a:solidFill>
                  <a:schemeClr val="accent4">
                    <a:lumMod val="75000"/>
                  </a:schemeClr>
                </a:solidFill>
              </a:rPr>
              <a:t>detoxication</a:t>
            </a:r>
            <a:r>
              <a:rPr lang="en-US" sz="1050" b="1" dirty="0" smtClean="0">
                <a:solidFill>
                  <a:schemeClr val="accent4">
                    <a:lumMod val="75000"/>
                  </a:schemeClr>
                </a:solidFill>
              </a:rPr>
              <a:t> / disinfestation of wastewaters and sludge polluted with the helminths eggs. </a:t>
            </a:r>
            <a:r>
              <a:rPr lang="ru-RU" sz="105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05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deworming agent proposed is cheap, being based on the easily available local vegetable source. </a:t>
            </a:r>
            <a:endParaRPr lang="en-US" sz="105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ro-RO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does not need any costly technical devices, it is easy-to-use and can be used at wastewater treatment plants of any capacity. </a:t>
            </a:r>
            <a:endParaRPr lang="en-US" sz="105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ro-RO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and efficiency of deworming helps to resolve the problem of further using of treated sludge, which may be used as a fertilizer for technical crops, flower beds, forest trees nurseries, 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decorative trees and bushes, </a:t>
            </a:r>
            <a:r>
              <a:rPr lang="ro-RO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  <a:r>
              <a:rPr lang="ru-RU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105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313" y="3133014"/>
            <a:ext cx="1232307" cy="1014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337" y="4783617"/>
            <a:ext cx="796963" cy="584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567" y="5442195"/>
            <a:ext cx="805225" cy="6750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850" y="4314186"/>
            <a:ext cx="724654" cy="5814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681920" y="3133014"/>
            <a:ext cx="28973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Application of the sludge deworming agent involves its mixing with treated sludge in doses of 0.1-0.5 g/dm</a:t>
            </a:r>
            <a:r>
              <a:rPr lang="ro-RO" sz="120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sludge. </a:t>
            </a:r>
            <a:endParaRPr lang="en-US" sz="12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 exposure of helminths eggs for </a:t>
            </a:r>
            <a:endParaRPr lang="en-U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6-8 hours, under the anaerobic stabilization conditions,  has demonstrated the high sludge desinfection efficiency, reaching 97-100%  of helminths eggs destroyed. </a:t>
            </a:r>
            <a:endParaRPr lang="en-US" sz="12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deworming agent proposed can be applied at wastewater treatment plants,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 well as 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the fields of communal services and agriculture,  especially for the desinfection of sewerage sludge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wastes </a:t>
            </a:r>
            <a:r>
              <a:rPr lang="ro-RO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containing the helminths eggs. </a:t>
            </a:r>
            <a:endParaRPr lang="ru-RU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1200" b="1" dirty="0"/>
          </a:p>
          <a:p>
            <a:r>
              <a:rPr lang="ro-RO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309</TotalTime>
  <Words>477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 Cond Light</vt:lpstr>
      <vt:lpstr>Speak Pro</vt:lpstr>
      <vt:lpstr>RetrospectVTI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Пользователь</cp:lastModifiedBy>
  <cp:revision>29</cp:revision>
  <dcterms:created xsi:type="dcterms:W3CDTF">2020-11-16T10:44:30Z</dcterms:created>
  <dcterms:modified xsi:type="dcterms:W3CDTF">2021-12-07T10:09:18Z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