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1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59" d="100"/>
          <a:sy n="59"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21">
            <a:extLst>
              <a:ext uri="{FF2B5EF4-FFF2-40B4-BE49-F238E27FC236}">
                <a16:creationId xmlns:a16="http://schemas.microsoft.com/office/drawing/2014/main" id="{3D81E597-3190-4E7B-94AD-F1A735158D7D}"/>
              </a:ext>
            </a:extLst>
          </p:cNvPr>
          <p:cNvPicPr>
            <a:picLocks noChangeAspect="1"/>
          </p:cNvPicPr>
          <p:nvPr/>
        </p:nvPicPr>
        <p:blipFill>
          <a:blip r:embed="rId2"/>
          <a:stretch>
            <a:fillRect/>
          </a:stretch>
        </p:blipFill>
        <p:spPr>
          <a:xfrm>
            <a:off x="11193998" y="277825"/>
            <a:ext cx="739318" cy="990297"/>
          </a:xfrm>
          <a:prstGeom prst="rect">
            <a:avLst/>
          </a:prstGeom>
        </p:spPr>
      </p:pic>
      <p:pic>
        <p:nvPicPr>
          <p:cNvPr id="7" name="Picture 6">
            <a:extLst>
              <a:ext uri="{FF2B5EF4-FFF2-40B4-BE49-F238E27FC236}">
                <a16:creationId xmlns:a16="http://schemas.microsoft.com/office/drawing/2014/main" id="{9DD4919C-9E37-4579-B3DE-8566E5C7AC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02" y="277825"/>
            <a:ext cx="955707" cy="973405"/>
          </a:xfrm>
          <a:prstGeom prst="rect">
            <a:avLst/>
          </a:prstGeom>
        </p:spPr>
      </p:pic>
      <p:sp>
        <p:nvSpPr>
          <p:cNvPr id="9" name="Substituent text 15">
            <a:extLst>
              <a:ext uri="{FF2B5EF4-FFF2-40B4-BE49-F238E27FC236}">
                <a16:creationId xmlns:a16="http://schemas.microsoft.com/office/drawing/2014/main" id="{9D756AE9-15C0-4A09-999D-53247F5FE3C9}"/>
              </a:ext>
            </a:extLst>
          </p:cNvPr>
          <p:cNvSpPr txBox="1">
            <a:spLocks/>
          </p:cNvSpPr>
          <p:nvPr/>
        </p:nvSpPr>
        <p:spPr>
          <a:xfrm>
            <a:off x="1564317" y="733238"/>
            <a:ext cx="9537691" cy="785988"/>
          </a:xfrm>
          <a:prstGeom prst="rect">
            <a:avLst/>
          </a:prstGeom>
        </p:spPr>
        <p:txBody>
          <a:bodyPr>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pPr>
            <a:r>
              <a:rPr lang="en-US" b="1" dirty="0">
                <a:solidFill>
                  <a:schemeClr val="accent2">
                    <a:lumMod val="75000"/>
                  </a:schemeClr>
                </a:solidFill>
              </a:rPr>
              <a:t>Patent  MD </a:t>
            </a:r>
            <a:r>
              <a:rPr lang="en-US" b="1" dirty="0" err="1">
                <a:solidFill>
                  <a:schemeClr val="accent2">
                    <a:lumMod val="75000"/>
                  </a:schemeClr>
                </a:solidFill>
              </a:rPr>
              <a:t>Nr</a:t>
            </a:r>
            <a:r>
              <a:rPr lang="en-US" b="1" dirty="0">
                <a:solidFill>
                  <a:schemeClr val="accent2">
                    <a:lumMod val="75000"/>
                  </a:schemeClr>
                </a:solidFill>
              </a:rPr>
              <a:t>. 4767 of 2021-09-30</a:t>
            </a:r>
            <a:r>
              <a:rPr lang="ru-RU" b="1" dirty="0">
                <a:solidFill>
                  <a:schemeClr val="accent2">
                    <a:lumMod val="75000"/>
                  </a:schemeClr>
                </a:solidFill>
              </a:rPr>
              <a:t> </a:t>
            </a:r>
            <a:r>
              <a:rPr lang="en-US" b="1" dirty="0">
                <a:solidFill>
                  <a:schemeClr val="accent2">
                    <a:lumMod val="75000"/>
                  </a:schemeClr>
                </a:solidFill>
              </a:rPr>
              <a:t> </a:t>
            </a:r>
          </a:p>
          <a:p>
            <a:pPr algn="ctr">
              <a:lnSpc>
                <a:spcPct val="100000"/>
              </a:lnSpc>
            </a:pPr>
            <a:r>
              <a:rPr lang="en-US" b="1" dirty="0" err="1" smtClean="0">
                <a:solidFill>
                  <a:schemeClr val="accent1">
                    <a:lumMod val="50000"/>
                  </a:schemeClr>
                </a:solidFill>
              </a:rPr>
              <a:t>Acad.Gh.Duca</a:t>
            </a:r>
            <a:r>
              <a:rPr lang="en-US" b="1" dirty="0" smtClean="0">
                <a:solidFill>
                  <a:schemeClr val="accent1">
                    <a:lumMod val="50000"/>
                  </a:schemeClr>
                </a:solidFill>
              </a:rPr>
              <a:t>, </a:t>
            </a:r>
            <a:r>
              <a:rPr lang="en-US" b="1" dirty="0" err="1" smtClean="0">
                <a:solidFill>
                  <a:schemeClr val="accent1">
                    <a:lumMod val="50000"/>
                  </a:schemeClr>
                </a:solidFill>
              </a:rPr>
              <a:t>Dr.Victor</a:t>
            </a:r>
            <a:r>
              <a:rPr lang="en-US" b="1" dirty="0" smtClean="0">
                <a:solidFill>
                  <a:schemeClr val="accent1">
                    <a:lumMod val="50000"/>
                  </a:schemeClr>
                </a:solidFill>
              </a:rPr>
              <a:t> </a:t>
            </a:r>
            <a:r>
              <a:rPr lang="en-US" b="1" dirty="0" err="1" smtClean="0">
                <a:solidFill>
                  <a:schemeClr val="accent1">
                    <a:lumMod val="50000"/>
                  </a:schemeClr>
                </a:solidFill>
              </a:rPr>
              <a:t>Covaliov</a:t>
            </a:r>
            <a:r>
              <a:rPr lang="en-US" b="1" dirty="0" smtClean="0">
                <a:solidFill>
                  <a:schemeClr val="accent1">
                    <a:lumMod val="50000"/>
                  </a:schemeClr>
                </a:solidFill>
              </a:rPr>
              <a:t>, </a:t>
            </a:r>
            <a:r>
              <a:rPr lang="en-US" b="1" dirty="0" err="1" smtClean="0">
                <a:solidFill>
                  <a:schemeClr val="accent1">
                    <a:lumMod val="50000"/>
                  </a:schemeClr>
                </a:solidFill>
              </a:rPr>
              <a:t>Dr.hab.Olga</a:t>
            </a:r>
            <a:r>
              <a:rPr lang="en-US" b="1" dirty="0" smtClean="0">
                <a:solidFill>
                  <a:schemeClr val="accent1">
                    <a:lumMod val="50000"/>
                  </a:schemeClr>
                </a:solidFill>
              </a:rPr>
              <a:t> </a:t>
            </a:r>
            <a:r>
              <a:rPr lang="en-US" b="1" dirty="0" err="1" smtClean="0">
                <a:solidFill>
                  <a:schemeClr val="accent1">
                    <a:lumMod val="50000"/>
                  </a:schemeClr>
                </a:solidFill>
              </a:rPr>
              <a:t>Covaliova</a:t>
            </a:r>
            <a:r>
              <a:rPr lang="en-US" b="1" dirty="0" smtClean="0">
                <a:solidFill>
                  <a:schemeClr val="accent1">
                    <a:lumMod val="50000"/>
                  </a:schemeClr>
                </a:solidFill>
              </a:rPr>
              <a:t>, </a:t>
            </a:r>
            <a:r>
              <a:rPr lang="en-US" b="1" dirty="0" err="1" smtClean="0">
                <a:solidFill>
                  <a:schemeClr val="accent1">
                    <a:lumMod val="50000"/>
                  </a:schemeClr>
                </a:solidFill>
              </a:rPr>
              <a:t>Dr.Lidia</a:t>
            </a:r>
            <a:r>
              <a:rPr lang="en-US" b="1" dirty="0" smtClean="0">
                <a:solidFill>
                  <a:schemeClr val="accent1">
                    <a:lumMod val="50000"/>
                  </a:schemeClr>
                </a:solidFill>
              </a:rPr>
              <a:t> </a:t>
            </a:r>
            <a:r>
              <a:rPr lang="en-US" b="1" dirty="0" err="1" smtClean="0">
                <a:solidFill>
                  <a:schemeClr val="accent1">
                    <a:lumMod val="50000"/>
                  </a:schemeClr>
                </a:solidFill>
              </a:rPr>
              <a:t>Romanciuc</a:t>
            </a:r>
            <a:endParaRPr lang="en-US" b="1" dirty="0">
              <a:solidFill>
                <a:schemeClr val="accent1">
                  <a:lumMod val="50000"/>
                </a:schemeClr>
              </a:solidFill>
            </a:endParaRPr>
          </a:p>
        </p:txBody>
      </p:sp>
      <p:sp>
        <p:nvSpPr>
          <p:cNvPr id="11" name="Substituent text 16">
            <a:extLst>
              <a:ext uri="{FF2B5EF4-FFF2-40B4-BE49-F238E27FC236}">
                <a16:creationId xmlns:a16="http://schemas.microsoft.com/office/drawing/2014/main" id="{327B4BDA-B29E-47A2-80E1-F89B08545A18}"/>
              </a:ext>
            </a:extLst>
          </p:cNvPr>
          <p:cNvSpPr txBox="1">
            <a:spLocks/>
          </p:cNvSpPr>
          <p:nvPr/>
        </p:nvSpPr>
        <p:spPr>
          <a:xfrm>
            <a:off x="2666581" y="930729"/>
            <a:ext cx="6553200" cy="1151319"/>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1400" dirty="0">
              <a:solidFill>
                <a:schemeClr val="accent1">
                  <a:lumMod val="50000"/>
                </a:schemeClr>
              </a:solidFill>
            </a:endParaRPr>
          </a:p>
        </p:txBody>
      </p:sp>
      <p:sp>
        <p:nvSpPr>
          <p:cNvPr id="15" name="Substituent text 2">
            <a:extLst>
              <a:ext uri="{FF2B5EF4-FFF2-40B4-BE49-F238E27FC236}">
                <a16:creationId xmlns:a16="http://schemas.microsoft.com/office/drawing/2014/main" id="{FB0E6855-351C-4C19-9D1D-599223FB69C3}"/>
              </a:ext>
            </a:extLst>
          </p:cNvPr>
          <p:cNvSpPr txBox="1">
            <a:spLocks/>
          </p:cNvSpPr>
          <p:nvPr/>
        </p:nvSpPr>
        <p:spPr>
          <a:xfrm>
            <a:off x="384072" y="1776720"/>
            <a:ext cx="2547136" cy="4479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none" dirty="0">
                <a:solidFill>
                  <a:schemeClr val="tx1"/>
                </a:solidFill>
              </a:rPr>
              <a:t>Introduction</a:t>
            </a:r>
          </a:p>
        </p:txBody>
      </p:sp>
      <p:sp>
        <p:nvSpPr>
          <p:cNvPr id="17" name="Substituent text 5">
            <a:extLst>
              <a:ext uri="{FF2B5EF4-FFF2-40B4-BE49-F238E27FC236}">
                <a16:creationId xmlns:a16="http://schemas.microsoft.com/office/drawing/2014/main" id="{0D015FD6-D1B0-4233-BB15-8317F273D09A}"/>
              </a:ext>
            </a:extLst>
          </p:cNvPr>
          <p:cNvSpPr txBox="1">
            <a:spLocks/>
          </p:cNvSpPr>
          <p:nvPr/>
        </p:nvSpPr>
        <p:spPr>
          <a:xfrm>
            <a:off x="652874" y="5253134"/>
            <a:ext cx="3496292" cy="447925"/>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400" b="1" dirty="0"/>
              <a:t>Motivation and Description of Work</a:t>
            </a:r>
          </a:p>
        </p:txBody>
      </p:sp>
      <p:sp>
        <p:nvSpPr>
          <p:cNvPr id="21" name="Substituent text 2">
            <a:extLst>
              <a:ext uri="{FF2B5EF4-FFF2-40B4-BE49-F238E27FC236}">
                <a16:creationId xmlns:a16="http://schemas.microsoft.com/office/drawing/2014/main" id="{BF7A37A3-50B2-49FC-920B-C3FF90711F1E}"/>
              </a:ext>
            </a:extLst>
          </p:cNvPr>
          <p:cNvSpPr txBox="1">
            <a:spLocks/>
          </p:cNvSpPr>
          <p:nvPr/>
        </p:nvSpPr>
        <p:spPr>
          <a:xfrm>
            <a:off x="5625960" y="1811565"/>
            <a:ext cx="2547136" cy="4479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none" dirty="0">
                <a:solidFill>
                  <a:schemeClr val="tx1"/>
                </a:solidFill>
              </a:rPr>
              <a:t>Results</a:t>
            </a:r>
          </a:p>
        </p:txBody>
      </p:sp>
      <p:sp>
        <p:nvSpPr>
          <p:cNvPr id="25" name="Substituent text 2">
            <a:extLst>
              <a:ext uri="{FF2B5EF4-FFF2-40B4-BE49-F238E27FC236}">
                <a16:creationId xmlns:a16="http://schemas.microsoft.com/office/drawing/2014/main" id="{56B00CBA-933D-424B-890B-F85D8D4EB6B6}"/>
              </a:ext>
            </a:extLst>
          </p:cNvPr>
          <p:cNvSpPr txBox="1">
            <a:spLocks/>
          </p:cNvSpPr>
          <p:nvPr/>
        </p:nvSpPr>
        <p:spPr>
          <a:xfrm>
            <a:off x="9644864" y="1811564"/>
            <a:ext cx="2547136" cy="4479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none" dirty="0">
                <a:solidFill>
                  <a:schemeClr val="tx1"/>
                </a:solidFill>
              </a:rPr>
              <a:t>Conclusions</a:t>
            </a:r>
          </a:p>
        </p:txBody>
      </p:sp>
      <p:sp>
        <p:nvSpPr>
          <p:cNvPr id="20" name="Substituent text 1">
            <a:extLst>
              <a:ext uri="{FF2B5EF4-FFF2-40B4-BE49-F238E27FC236}">
                <a16:creationId xmlns:a16="http://schemas.microsoft.com/office/drawing/2014/main" id="{E46E371A-4E7C-4190-A7D6-B5CBF31DDC28}"/>
              </a:ext>
            </a:extLst>
          </p:cNvPr>
          <p:cNvSpPr txBox="1">
            <a:spLocks/>
          </p:cNvSpPr>
          <p:nvPr/>
        </p:nvSpPr>
        <p:spPr>
          <a:xfrm>
            <a:off x="166669" y="5661524"/>
            <a:ext cx="4748834" cy="481963"/>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4173538" fontAlgn="base">
              <a:spcBef>
                <a:spcPct val="0"/>
              </a:spcBef>
              <a:spcAft>
                <a:spcPct val="0"/>
              </a:spcAft>
            </a:pPr>
            <a:r>
              <a:rPr lang="en-US" sz="1100" b="1" dirty="0" smtClean="0">
                <a:solidFill>
                  <a:schemeClr val="accent1">
                    <a:lumMod val="50000"/>
                  </a:schemeClr>
                </a:solidFill>
                <a:latin typeface="Arial" charset="0"/>
              </a:rPr>
              <a:t>Increasing </a:t>
            </a:r>
            <a:r>
              <a:rPr lang="en-US" sz="1100" b="1" dirty="0">
                <a:solidFill>
                  <a:schemeClr val="accent1">
                    <a:lumMod val="50000"/>
                  </a:schemeClr>
                </a:solidFill>
                <a:latin typeface="Arial" charset="0"/>
              </a:rPr>
              <a:t>the biogas caloric value through the enhancing of </a:t>
            </a:r>
            <a:r>
              <a:rPr lang="en-US" sz="1100" b="1" dirty="0" err="1">
                <a:solidFill>
                  <a:schemeClr val="accent1">
                    <a:lumMod val="50000"/>
                  </a:schemeClr>
                </a:solidFill>
                <a:latin typeface="Arial" charset="0"/>
              </a:rPr>
              <a:t>biomethane</a:t>
            </a:r>
            <a:r>
              <a:rPr lang="en-US" sz="1100" b="1" dirty="0">
                <a:solidFill>
                  <a:schemeClr val="accent1">
                    <a:lumMod val="50000"/>
                  </a:schemeClr>
                </a:solidFill>
                <a:latin typeface="Arial" charset="0"/>
              </a:rPr>
              <a:t> contents in its composition, as well as enlarging of the </a:t>
            </a:r>
            <a:r>
              <a:rPr lang="en-US" sz="1100" b="1" dirty="0" smtClean="0">
                <a:solidFill>
                  <a:schemeClr val="accent1">
                    <a:lumMod val="50000"/>
                  </a:schemeClr>
                </a:solidFill>
                <a:latin typeface="Arial" charset="0"/>
              </a:rPr>
              <a:t>nomenclature </a:t>
            </a:r>
            <a:r>
              <a:rPr lang="en-US" sz="1100" b="1" dirty="0">
                <a:solidFill>
                  <a:schemeClr val="accent1">
                    <a:lumMod val="50000"/>
                  </a:schemeClr>
                </a:solidFill>
                <a:latin typeface="Arial" charset="0"/>
              </a:rPr>
              <a:t>of the fermented solid and liquid organic </a:t>
            </a:r>
            <a:r>
              <a:rPr lang="en-US" sz="1100" b="1" dirty="0" smtClean="0">
                <a:solidFill>
                  <a:schemeClr val="accent1">
                    <a:lumMod val="50000"/>
                  </a:schemeClr>
                </a:solidFill>
                <a:latin typeface="Arial" charset="0"/>
              </a:rPr>
              <a:t>wastes. </a:t>
            </a:r>
            <a:endParaRPr lang="en-US" sz="1100" b="1" dirty="0">
              <a:solidFill>
                <a:schemeClr val="accent1">
                  <a:lumMod val="50000"/>
                </a:schemeClr>
              </a:solidFill>
              <a:latin typeface="Arial" charset="0"/>
            </a:endParaRPr>
          </a:p>
        </p:txBody>
      </p:sp>
      <p:sp>
        <p:nvSpPr>
          <p:cNvPr id="2" name="Прямоугольник 1"/>
          <p:cNvSpPr/>
          <p:nvPr/>
        </p:nvSpPr>
        <p:spPr>
          <a:xfrm>
            <a:off x="832757" y="25352"/>
            <a:ext cx="10361242" cy="707886"/>
          </a:xfrm>
          <a:prstGeom prst="rect">
            <a:avLst/>
          </a:prstGeom>
        </p:spPr>
        <p:txBody>
          <a:bodyPr wrap="square">
            <a:spAutoFit/>
          </a:bodyPr>
          <a:lstStyle/>
          <a:p>
            <a:pPr algn="ctr"/>
            <a:r>
              <a:rPr lang="en-US" sz="2000" b="1" dirty="0"/>
              <a:t>HIGH CALORICITY BIOGAS PRODUCTION FROM </a:t>
            </a:r>
          </a:p>
          <a:p>
            <a:pPr algn="ctr"/>
            <a:r>
              <a:rPr lang="en-US" sz="2000" b="1" dirty="0"/>
              <a:t>BROAD NOMENCLATURE OF BIOMASS</a:t>
            </a:r>
            <a:endParaRPr lang="ru-RU" sz="2000" b="1" dirty="0"/>
          </a:p>
        </p:txBody>
      </p:sp>
      <p:sp>
        <p:nvSpPr>
          <p:cNvPr id="3" name="TextBox 2"/>
          <p:cNvSpPr txBox="1"/>
          <p:nvPr/>
        </p:nvSpPr>
        <p:spPr>
          <a:xfrm>
            <a:off x="81760" y="2140950"/>
            <a:ext cx="4581939" cy="3170099"/>
          </a:xfrm>
          <a:prstGeom prst="rect">
            <a:avLst/>
          </a:prstGeom>
          <a:noFill/>
        </p:spPr>
        <p:txBody>
          <a:bodyPr wrap="square" rtlCol="0">
            <a:spAutoFit/>
          </a:bodyPr>
          <a:lstStyle/>
          <a:p>
            <a:pPr algn="just"/>
            <a:r>
              <a:rPr lang="en-US" sz="1000" dirty="0" smtClean="0">
                <a:solidFill>
                  <a:schemeClr val="accent1">
                    <a:lumMod val="75000"/>
                  </a:schemeClr>
                </a:solidFill>
              </a:rPr>
              <a:t>The biogas production processes based on the methanogenic digestion of organic materials / wastes are known and applied on a broad scale. However, in spite of the rather broad practical application of this process, there are still some impediments which prevent production of high caloricity biogas under the economic conditions. Thus, there are different types of waste biomass that are poorly subjected to anaerobic digestion, such as cellulose-containing materials, post-distillery </a:t>
            </a:r>
            <a:r>
              <a:rPr lang="en-US" sz="1000" dirty="0" err="1" smtClean="0">
                <a:solidFill>
                  <a:schemeClr val="accent1">
                    <a:lumMod val="75000"/>
                  </a:schemeClr>
                </a:solidFill>
              </a:rPr>
              <a:t>vinasse</a:t>
            </a:r>
            <a:r>
              <a:rPr lang="en-US" sz="1000" dirty="0" smtClean="0">
                <a:solidFill>
                  <a:schemeClr val="accent1">
                    <a:lumMod val="75000"/>
                  </a:schemeClr>
                </a:solidFill>
              </a:rPr>
              <a:t>, although these wastes are formed in large amounts and often are just damped into the landfills or soil. Another problem is insufficiently intensive digestion, which makes the biogas production process long-term in some cases. It has been found, however, that introduction into the digesting biomass of some quantities of hydrogen may help to intensify the digestion rate. Electrolytic hydrogen is rather costly and ins introduction into the biomass makes the biogas production process energy-consuming. </a:t>
            </a:r>
          </a:p>
          <a:p>
            <a:pPr algn="just"/>
            <a:r>
              <a:rPr lang="en-US" sz="1000" u="sng" dirty="0" smtClean="0">
                <a:solidFill>
                  <a:schemeClr val="accent1">
                    <a:lumMod val="75000"/>
                  </a:schemeClr>
                </a:solidFill>
              </a:rPr>
              <a:t>The technology proposed is intended to resolve several problems: </a:t>
            </a:r>
            <a:r>
              <a:rPr lang="en-US" sz="1000" dirty="0" smtClean="0">
                <a:solidFill>
                  <a:schemeClr val="accent1">
                    <a:lumMod val="75000"/>
                  </a:schemeClr>
                </a:solidFill>
              </a:rPr>
              <a:t>1) to use broader nomenclature of biomass for biogas production, 2) to prevent damping into the landfills of poorly-digesting cellulose-containing wastes formed in large amounts, 3) to make biogas production process intensive due to introduction of hydrogen and smaller amounts of adjacent gases, 4) to enhance </a:t>
            </a:r>
            <a:r>
              <a:rPr lang="en-US" sz="1000" dirty="0" err="1" smtClean="0">
                <a:solidFill>
                  <a:schemeClr val="accent1">
                    <a:lumMod val="75000"/>
                  </a:schemeClr>
                </a:solidFill>
              </a:rPr>
              <a:t>biomethane</a:t>
            </a:r>
            <a:r>
              <a:rPr lang="en-US" sz="1000" dirty="0" smtClean="0">
                <a:solidFill>
                  <a:schemeClr val="accent1">
                    <a:lumMod val="75000"/>
                  </a:schemeClr>
                </a:solidFill>
              </a:rPr>
              <a:t> contents in biogas up to 95% and higher, to make it comparable by caloricity with natural gas used for auto-transport, heating, or other scopes.</a:t>
            </a:r>
            <a:r>
              <a:rPr lang="ro-RO" sz="1000" dirty="0" smtClean="0">
                <a:solidFill>
                  <a:schemeClr val="accent1">
                    <a:lumMod val="75000"/>
                  </a:schemeClr>
                </a:solidFill>
              </a:rPr>
              <a:t>.</a:t>
            </a:r>
            <a:endParaRPr lang="en-US" sz="1000" dirty="0">
              <a:solidFill>
                <a:schemeClr val="accent1">
                  <a:lumMod val="75000"/>
                </a:schemeClr>
              </a:solidFill>
            </a:endParaRPr>
          </a:p>
        </p:txBody>
      </p:sp>
      <p:sp>
        <p:nvSpPr>
          <p:cNvPr id="4" name="TextBox 3"/>
          <p:cNvSpPr txBox="1"/>
          <p:nvPr/>
        </p:nvSpPr>
        <p:spPr>
          <a:xfrm>
            <a:off x="4753857" y="2196557"/>
            <a:ext cx="4969924" cy="1615827"/>
          </a:xfrm>
          <a:prstGeom prst="rect">
            <a:avLst/>
          </a:prstGeom>
          <a:noFill/>
        </p:spPr>
        <p:txBody>
          <a:bodyPr wrap="square" rtlCol="0">
            <a:spAutoFit/>
          </a:bodyPr>
          <a:lstStyle/>
          <a:p>
            <a:r>
              <a:rPr lang="en-US" sz="1100" dirty="0" smtClean="0">
                <a:solidFill>
                  <a:schemeClr val="accent4">
                    <a:lumMod val="50000"/>
                  </a:schemeClr>
                </a:solidFill>
                <a:latin typeface="Arial" panose="020B0604020202020204" pitchFamily="34" charset="0"/>
                <a:cs typeface="Arial" panose="020B0604020202020204" pitchFamily="34" charset="0"/>
              </a:rPr>
              <a:t>A novel technology has been elaborated and tested for </a:t>
            </a:r>
            <a:r>
              <a:rPr lang="en-US" sz="1100" dirty="0" err="1" smtClean="0">
                <a:solidFill>
                  <a:schemeClr val="accent4">
                    <a:lumMod val="50000"/>
                  </a:schemeClr>
                </a:solidFill>
                <a:latin typeface="Arial" panose="020B0604020202020204" pitchFamily="34" charset="0"/>
                <a:cs typeface="Arial" panose="020B0604020202020204" pitchFamily="34" charset="0"/>
              </a:rPr>
              <a:t>ther</a:t>
            </a:r>
            <a:r>
              <a:rPr lang="en-US" sz="1100" dirty="0" smtClean="0">
                <a:solidFill>
                  <a:schemeClr val="accent4">
                    <a:lumMod val="50000"/>
                  </a:schemeClr>
                </a:solidFill>
                <a:latin typeface="Arial" panose="020B0604020202020204" pitchFamily="34" charset="0"/>
                <a:cs typeface="Arial" panose="020B0604020202020204" pitchFamily="34" charset="0"/>
              </a:rPr>
              <a:t> biogas production, which  </a:t>
            </a:r>
            <a:r>
              <a:rPr lang="en-US" sz="1100" dirty="0">
                <a:solidFill>
                  <a:schemeClr val="accent4">
                    <a:lumMod val="50000"/>
                  </a:schemeClr>
                </a:solidFill>
                <a:latin typeface="Arial" panose="020B0604020202020204" pitchFamily="34" charset="0"/>
                <a:cs typeface="Arial" panose="020B0604020202020204" pitchFamily="34" charset="0"/>
              </a:rPr>
              <a:t>is based on anaerobic methanogenic digestion of </a:t>
            </a:r>
            <a:r>
              <a:rPr lang="en-US" sz="1100" dirty="0" err="1">
                <a:solidFill>
                  <a:schemeClr val="accent4">
                    <a:lumMod val="50000"/>
                  </a:schemeClr>
                </a:solidFill>
                <a:latin typeface="Arial" panose="020B0604020202020204" pitchFamily="34" charset="0"/>
                <a:cs typeface="Arial" panose="020B0604020202020204" pitchFamily="34" charset="0"/>
              </a:rPr>
              <a:t>vinasse</a:t>
            </a:r>
            <a:r>
              <a:rPr lang="en-US" sz="1100" dirty="0">
                <a:solidFill>
                  <a:schemeClr val="accent4">
                    <a:lumMod val="50000"/>
                  </a:schemeClr>
                </a:solidFill>
                <a:latin typeface="Arial" panose="020B0604020202020204" pitchFamily="34" charset="0"/>
                <a:cs typeface="Arial" panose="020B0604020202020204" pitchFamily="34" charset="0"/>
              </a:rPr>
              <a:t> biomass resulted from alcohol </a:t>
            </a:r>
            <a:r>
              <a:rPr lang="en-US" sz="1100" dirty="0" smtClean="0">
                <a:solidFill>
                  <a:schemeClr val="accent4">
                    <a:lumMod val="50000"/>
                  </a:schemeClr>
                </a:solidFill>
                <a:latin typeface="Arial" panose="020B0604020202020204" pitchFamily="34" charset="0"/>
                <a:cs typeface="Arial" panose="020B0604020202020204" pitchFamily="34" charset="0"/>
              </a:rPr>
              <a:t>distillation. The process involves passing </a:t>
            </a:r>
            <a:r>
              <a:rPr lang="en-US" sz="1100" dirty="0">
                <a:solidFill>
                  <a:schemeClr val="accent4">
                    <a:lumMod val="50000"/>
                  </a:schemeClr>
                </a:solidFill>
                <a:latin typeface="Arial" panose="020B0604020202020204" pitchFamily="34" charset="0"/>
                <a:cs typeface="Arial" panose="020B0604020202020204" pitchFamily="34" charset="0"/>
              </a:rPr>
              <a:t>through the biomass of gas mixture formed during the catalytic gasification of cellulose-containing wastes. </a:t>
            </a:r>
            <a:endParaRPr lang="en-US" sz="1100" dirty="0" smtClean="0">
              <a:solidFill>
                <a:schemeClr val="accent4">
                  <a:lumMod val="50000"/>
                </a:schemeClr>
              </a:solidFill>
              <a:latin typeface="Arial" panose="020B0604020202020204" pitchFamily="34" charset="0"/>
              <a:cs typeface="Arial" panose="020B0604020202020204" pitchFamily="34" charset="0"/>
            </a:endParaRPr>
          </a:p>
          <a:p>
            <a:r>
              <a:rPr lang="en-US" sz="1100" dirty="0" smtClean="0">
                <a:solidFill>
                  <a:schemeClr val="accent4">
                    <a:lumMod val="50000"/>
                  </a:schemeClr>
                </a:solidFill>
                <a:latin typeface="Arial" panose="020B0604020202020204" pitchFamily="34" charset="0"/>
                <a:cs typeface="Arial" panose="020B0604020202020204" pitchFamily="34" charset="0"/>
              </a:rPr>
              <a:t>The </a:t>
            </a:r>
            <a:r>
              <a:rPr lang="en-US" sz="1100" dirty="0">
                <a:solidFill>
                  <a:schemeClr val="accent4">
                    <a:lumMod val="50000"/>
                  </a:schemeClr>
                </a:solidFill>
                <a:latin typeface="Arial" panose="020B0604020202020204" pitchFamily="34" charset="0"/>
                <a:cs typeface="Arial" panose="020B0604020202020204" pitchFamily="34" charset="0"/>
              </a:rPr>
              <a:t>gas mixture applied contains hydrogen, carbon monoxide and dioxide  and methane in the following ratio:  1:0.9:0.45:0.013, being dosed in the digested biomass in amounts of  0.05-0.1 dm3/L </a:t>
            </a:r>
            <a:r>
              <a:rPr lang="en-US" sz="1100" dirty="0" err="1">
                <a:solidFill>
                  <a:schemeClr val="accent4">
                    <a:lumMod val="50000"/>
                  </a:schemeClr>
                </a:solidFill>
                <a:latin typeface="Arial" panose="020B0604020202020204" pitchFamily="34" charset="0"/>
                <a:cs typeface="Arial" panose="020B0604020202020204" pitchFamily="34" charset="0"/>
              </a:rPr>
              <a:t>vinasse</a:t>
            </a:r>
            <a:r>
              <a:rPr lang="en-US" sz="1100" dirty="0">
                <a:solidFill>
                  <a:schemeClr val="accent4">
                    <a:lumMod val="50000"/>
                  </a:schemeClr>
                </a:solidFill>
                <a:latin typeface="Arial" panose="020B0604020202020204" pitchFamily="34" charset="0"/>
                <a:cs typeface="Arial" panose="020B0604020202020204" pitchFamily="34" charset="0"/>
              </a:rPr>
              <a:t>. </a:t>
            </a:r>
            <a:br>
              <a:rPr lang="en-US" sz="1100" dirty="0">
                <a:solidFill>
                  <a:schemeClr val="accent4">
                    <a:lumMod val="50000"/>
                  </a:schemeClr>
                </a:solidFill>
                <a:latin typeface="Arial" panose="020B0604020202020204" pitchFamily="34" charset="0"/>
                <a:cs typeface="Arial" panose="020B0604020202020204" pitchFamily="34" charset="0"/>
              </a:rPr>
            </a:br>
            <a:endParaRPr lang="vi-VN" sz="1100" dirty="0">
              <a:solidFill>
                <a:schemeClr val="accent4">
                  <a:lumMod val="50000"/>
                </a:schemeClr>
              </a:solidFill>
            </a:endParaRPr>
          </a:p>
        </p:txBody>
      </p:sp>
      <p:sp>
        <p:nvSpPr>
          <p:cNvPr id="10" name="TextBox 9"/>
          <p:cNvSpPr txBox="1"/>
          <p:nvPr/>
        </p:nvSpPr>
        <p:spPr>
          <a:xfrm>
            <a:off x="9839739" y="2144257"/>
            <a:ext cx="2236303" cy="4324261"/>
          </a:xfrm>
          <a:prstGeom prst="rect">
            <a:avLst/>
          </a:prstGeom>
          <a:noFill/>
        </p:spPr>
        <p:txBody>
          <a:bodyPr wrap="square" rtlCol="0">
            <a:spAutoFit/>
          </a:bodyPr>
          <a:lstStyle/>
          <a:p>
            <a:pPr algn="just"/>
            <a:r>
              <a:rPr lang="en-US" sz="1100" dirty="0">
                <a:solidFill>
                  <a:srgbClr val="0070C0"/>
                </a:solidFill>
                <a:latin typeface="Arial" panose="020B0604020202020204" pitchFamily="34" charset="0"/>
                <a:cs typeface="Arial" panose="020B0604020202020204" pitchFamily="34" charset="0"/>
              </a:rPr>
              <a:t>The process proposed allows obtaining of high caloricity biogas (95-97% methane), which is close to the composition of natural gas,  from broad spectrum of organic agricultural wastes. </a:t>
            </a:r>
            <a:endParaRPr lang="en-US" sz="1100" dirty="0" smtClean="0">
              <a:solidFill>
                <a:srgbClr val="0070C0"/>
              </a:solidFill>
              <a:latin typeface="Arial" panose="020B0604020202020204" pitchFamily="34" charset="0"/>
              <a:cs typeface="Arial" panose="020B0604020202020204" pitchFamily="34" charset="0"/>
            </a:endParaRPr>
          </a:p>
          <a:p>
            <a:pPr algn="just"/>
            <a:r>
              <a:rPr lang="en-US" sz="1100" dirty="0" smtClean="0">
                <a:solidFill>
                  <a:srgbClr val="0070C0"/>
                </a:solidFill>
                <a:latin typeface="Arial" panose="020B0604020202020204" pitchFamily="34" charset="0"/>
                <a:cs typeface="Arial" panose="020B0604020202020204" pitchFamily="34" charset="0"/>
              </a:rPr>
              <a:t>For </a:t>
            </a:r>
            <a:r>
              <a:rPr lang="en-US" sz="1100" dirty="0">
                <a:solidFill>
                  <a:srgbClr val="0070C0"/>
                </a:solidFill>
                <a:latin typeface="Arial" panose="020B0604020202020204" pitchFamily="34" charset="0"/>
                <a:cs typeface="Arial" panose="020B0604020202020204" pitchFamily="34" charset="0"/>
              </a:rPr>
              <a:t>the digestion within the integrated especially designed reactor, both liquid and solid biomass can be used, that prevents their throwing and discharges into the natural environment</a:t>
            </a:r>
            <a:r>
              <a:rPr lang="en-US" sz="1100" dirty="0" smtClean="0">
                <a:solidFill>
                  <a:srgbClr val="0070C0"/>
                </a:solidFill>
                <a:latin typeface="Arial" panose="020B0604020202020204" pitchFamily="34" charset="0"/>
                <a:cs typeface="Arial" panose="020B0604020202020204" pitchFamily="34" charset="0"/>
              </a:rPr>
              <a:t>.</a:t>
            </a:r>
          </a:p>
          <a:p>
            <a:pPr algn="just"/>
            <a:r>
              <a:rPr lang="en-US" sz="1100" dirty="0" smtClean="0">
                <a:solidFill>
                  <a:srgbClr val="0070C0"/>
                </a:solidFill>
                <a:latin typeface="Arial" panose="020B0604020202020204" pitchFamily="34" charset="0"/>
                <a:cs typeface="Arial" panose="020B0604020202020204" pitchFamily="34" charset="0"/>
              </a:rPr>
              <a:t>As a raw material for biogas production, broad nomenclature of initial biomass can be used including the organic wastes from distillery and wine production processes, poultry and cattle farms, food wastes and cellulose-containing material from wood processing, autumn leaves, chips of vine, etc. </a:t>
            </a:r>
            <a:r>
              <a:rPr lang="ro-RO" sz="1100" dirty="0" smtClean="0">
                <a:solidFill>
                  <a:srgbClr val="0070C0"/>
                </a:solidFill>
                <a:latin typeface="Arial" panose="020B0604020202020204" pitchFamily="34" charset="0"/>
                <a:cs typeface="Arial" panose="020B0604020202020204" pitchFamily="34" charset="0"/>
              </a:rPr>
              <a:t> </a:t>
            </a:r>
            <a:r>
              <a:rPr lang="ru-RU" sz="1100" dirty="0">
                <a:solidFill>
                  <a:srgbClr val="0070C0"/>
                </a:solidFill>
                <a:latin typeface="Arial" panose="020B0604020202020204" pitchFamily="34" charset="0"/>
                <a:cs typeface="Arial" panose="020B0604020202020204" pitchFamily="34" charset="0"/>
              </a:rPr>
              <a:t/>
            </a:r>
            <a:br>
              <a:rPr lang="ru-RU" sz="1100" dirty="0">
                <a:solidFill>
                  <a:srgbClr val="0070C0"/>
                </a:solidFill>
                <a:latin typeface="Arial" panose="020B0604020202020204" pitchFamily="34" charset="0"/>
                <a:cs typeface="Arial" panose="020B0604020202020204" pitchFamily="34" charset="0"/>
              </a:rPr>
            </a:br>
            <a:endParaRPr lang="vi-VN" sz="1100" dirty="0">
              <a:solidFill>
                <a:srgbClr val="0070C0"/>
              </a:solidFill>
            </a:endParaRPr>
          </a:p>
        </p:txBody>
      </p:sp>
      <p:sp>
        <p:nvSpPr>
          <p:cNvPr id="6" name="Прямоугольник 5"/>
          <p:cNvSpPr/>
          <p:nvPr/>
        </p:nvSpPr>
        <p:spPr>
          <a:xfrm>
            <a:off x="3068933" y="1406404"/>
            <a:ext cx="5341816" cy="584775"/>
          </a:xfrm>
          <a:prstGeom prst="rect">
            <a:avLst/>
          </a:prstGeom>
        </p:spPr>
        <p:txBody>
          <a:bodyPr wrap="square">
            <a:spAutoFit/>
          </a:bodyPr>
          <a:lstStyle/>
          <a:p>
            <a:pPr algn="ctr"/>
            <a:r>
              <a:rPr lang="pt-BR" sz="1600" dirty="0" smtClean="0">
                <a:solidFill>
                  <a:schemeClr val="accent1">
                    <a:lumMod val="50000"/>
                  </a:schemeClr>
                </a:solidFill>
              </a:rPr>
              <a:t>Institute of Chemistry, Republic of </a:t>
            </a:r>
            <a:r>
              <a:rPr lang="pt-BR" sz="1600" dirty="0">
                <a:solidFill>
                  <a:schemeClr val="accent1">
                    <a:lumMod val="50000"/>
                  </a:schemeClr>
                </a:solidFill>
              </a:rPr>
              <a:t>Moldova, </a:t>
            </a:r>
            <a:r>
              <a:rPr lang="pt-BR" sz="1600" dirty="0" smtClean="0">
                <a:solidFill>
                  <a:schemeClr val="accent1">
                    <a:lumMod val="50000"/>
                  </a:schemeClr>
                </a:solidFill>
              </a:rPr>
              <a:t>covaleva.olga@yahoo.com</a:t>
            </a:r>
            <a:endParaRPr lang="en-US" sz="1600" dirty="0">
              <a:solidFill>
                <a:schemeClr val="accent1">
                  <a:lumMod val="50000"/>
                </a:schemeClr>
              </a:solidFill>
            </a:endParaRPr>
          </a:p>
        </p:txBody>
      </p:sp>
      <p:pic>
        <p:nvPicPr>
          <p:cNvPr id="13" name="Рисунок 12"/>
          <p:cNvPicPr>
            <a:picLocks noChangeAspect="1"/>
          </p:cNvPicPr>
          <p:nvPr/>
        </p:nvPicPr>
        <p:blipFill>
          <a:blip r:embed="rId4"/>
          <a:stretch>
            <a:fillRect/>
          </a:stretch>
        </p:blipFill>
        <p:spPr>
          <a:xfrm>
            <a:off x="4915503" y="3857292"/>
            <a:ext cx="1320448" cy="903056"/>
          </a:xfrm>
          <a:prstGeom prst="rect">
            <a:avLst/>
          </a:prstGeom>
        </p:spPr>
      </p:pic>
      <p:sp>
        <p:nvSpPr>
          <p:cNvPr id="16" name="Прямоугольник 15"/>
          <p:cNvSpPr/>
          <p:nvPr/>
        </p:nvSpPr>
        <p:spPr>
          <a:xfrm>
            <a:off x="6286531" y="3580180"/>
            <a:ext cx="3174124" cy="3247043"/>
          </a:xfrm>
          <a:prstGeom prst="rect">
            <a:avLst/>
          </a:prstGeom>
        </p:spPr>
        <p:txBody>
          <a:bodyPr wrap="square">
            <a:spAutoFit/>
          </a:bodyPr>
          <a:lstStyle/>
          <a:p>
            <a:r>
              <a:rPr lang="en-US" sz="1100" dirty="0">
                <a:solidFill>
                  <a:schemeClr val="accent4">
                    <a:lumMod val="50000"/>
                  </a:schemeClr>
                </a:solidFill>
              </a:rPr>
              <a:t>For the gasification of cellulose-containing wastes the raw material is used including the fragmented pieces of vine or dry wood, autumn leaves, whereas gasification is running within atmosphere of oxygen-enriched air under 400-500°С</a:t>
            </a:r>
            <a:r>
              <a:rPr lang="en-US" sz="1100" dirty="0" smtClean="0">
                <a:solidFill>
                  <a:schemeClr val="accent4">
                    <a:lumMod val="50000"/>
                  </a:schemeClr>
                </a:solidFill>
              </a:rPr>
              <a:t>.</a:t>
            </a:r>
            <a:r>
              <a:rPr lang="en-US" sz="1100" dirty="0">
                <a:solidFill>
                  <a:schemeClr val="accent4">
                    <a:lumMod val="50000"/>
                  </a:schemeClr>
                </a:solidFill>
              </a:rPr>
              <a:t> As a catalyst for gasification of cellulose-containing organic wastes, hard to biodegrade, the granular magnetite particles (Fe3O4) are applied. </a:t>
            </a:r>
            <a:r>
              <a:rPr lang="en-US" sz="1100" dirty="0" smtClean="0">
                <a:solidFill>
                  <a:schemeClr val="accent4">
                    <a:lumMod val="50000"/>
                  </a:schemeClr>
                </a:solidFill>
              </a:rPr>
              <a:t>This is the first step of the proposed process. </a:t>
            </a:r>
          </a:p>
          <a:p>
            <a:r>
              <a:rPr lang="en-US" sz="1100" dirty="0" smtClean="0">
                <a:solidFill>
                  <a:schemeClr val="accent4">
                    <a:lumMod val="50000"/>
                  </a:schemeClr>
                </a:solidFill>
              </a:rPr>
              <a:t>The second step implies the dosing </a:t>
            </a:r>
            <a:r>
              <a:rPr lang="en-US" sz="1100" dirty="0">
                <a:solidFill>
                  <a:schemeClr val="accent4">
                    <a:lumMod val="50000"/>
                  </a:schemeClr>
                </a:solidFill>
              </a:rPr>
              <a:t>of generator gas into the bioreactor decreases the lag-phase of biochemical process, thus substantially </a:t>
            </a:r>
            <a:r>
              <a:rPr lang="en-US" sz="1100" dirty="0" smtClean="0">
                <a:solidFill>
                  <a:schemeClr val="accent4">
                    <a:lumMod val="50000"/>
                  </a:schemeClr>
                </a:solidFill>
              </a:rPr>
              <a:t>promoting the </a:t>
            </a:r>
            <a:r>
              <a:rPr lang="en-US" sz="1100" dirty="0">
                <a:solidFill>
                  <a:schemeClr val="accent4">
                    <a:lumMod val="50000"/>
                  </a:schemeClr>
                </a:solidFill>
              </a:rPr>
              <a:t>intensive biogas emission, </a:t>
            </a:r>
            <a:r>
              <a:rPr lang="en-US" sz="1100" dirty="0" smtClean="0">
                <a:solidFill>
                  <a:schemeClr val="accent4">
                    <a:lumMod val="50000"/>
                  </a:schemeClr>
                </a:solidFill>
              </a:rPr>
              <a:t> </a:t>
            </a:r>
            <a:r>
              <a:rPr lang="en-US" sz="1100" dirty="0">
                <a:solidFill>
                  <a:schemeClr val="accent4">
                    <a:lumMod val="50000"/>
                  </a:schemeClr>
                </a:solidFill>
              </a:rPr>
              <a:t>accelerating the biomass digestion rate and increasing the methane contents in it. </a:t>
            </a:r>
            <a:br>
              <a:rPr lang="en-US" sz="1100" dirty="0">
                <a:solidFill>
                  <a:schemeClr val="accent4">
                    <a:lumMod val="50000"/>
                  </a:schemeClr>
                </a:solidFill>
              </a:rPr>
            </a:br>
            <a:endParaRPr lang="en-US" sz="1100" dirty="0">
              <a:solidFill>
                <a:schemeClr val="accent4">
                  <a:lumMod val="50000"/>
                </a:schemeClr>
              </a:solidFill>
            </a:endParaRPr>
          </a:p>
          <a:p>
            <a:endParaRPr lang="en-US" dirty="0"/>
          </a:p>
        </p:txBody>
      </p:sp>
      <p:pic>
        <p:nvPicPr>
          <p:cNvPr id="19" name="Рисунок 18"/>
          <p:cNvPicPr>
            <a:picLocks noChangeAspect="1"/>
          </p:cNvPicPr>
          <p:nvPr/>
        </p:nvPicPr>
        <p:blipFill>
          <a:blip r:embed="rId5"/>
          <a:stretch>
            <a:fillRect/>
          </a:stretch>
        </p:blipFill>
        <p:spPr>
          <a:xfrm>
            <a:off x="4915503" y="4758468"/>
            <a:ext cx="1320448" cy="989333"/>
          </a:xfrm>
          <a:prstGeom prst="rect">
            <a:avLst/>
          </a:prstGeom>
        </p:spPr>
      </p:pic>
      <p:sp>
        <p:nvSpPr>
          <p:cNvPr id="8" name="Прямоугольник 7"/>
          <p:cNvSpPr/>
          <p:nvPr/>
        </p:nvSpPr>
        <p:spPr>
          <a:xfrm>
            <a:off x="384072" y="6343196"/>
            <a:ext cx="11807927" cy="369332"/>
          </a:xfrm>
          <a:prstGeom prst="rect">
            <a:avLst/>
          </a:prstGeom>
        </p:spPr>
        <p:txBody>
          <a:bodyPr wrap="square">
            <a:spAutoFit/>
          </a:bodyPr>
          <a:lstStyle/>
          <a:p>
            <a:r>
              <a:rPr lang="it-IT" dirty="0">
                <a:solidFill>
                  <a:schemeClr val="accent5">
                    <a:lumMod val="60000"/>
                    <a:lumOff val="40000"/>
                  </a:schemeClr>
                </a:solidFill>
              </a:rPr>
              <a:t>Targul International de Inventii si Idei Practice Invent – Invest Constantin-Marin Antohi, editia 12- a, Iasi, Romania</a:t>
            </a:r>
          </a:p>
        </p:txBody>
      </p:sp>
    </p:spTree>
    <p:extLst>
      <p:ext uri="{BB962C8B-B14F-4D97-AF65-F5344CB8AC3E}">
        <p14:creationId xmlns:p14="http://schemas.microsoft.com/office/powerpoint/2010/main" val="198851413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16c05727-aa75-4e4a-9b5f-8a80a1165891"/>
    <ds:schemaRef ds:uri="http://purl.org/dc/elements/1.1/"/>
    <ds:schemaRef ds:uri="http://schemas.openxmlformats.org/package/2006/metadata/core-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{9E98C9B7-1F63-4F38-9F44-6436DE32F7CE}tf11437505_win32</Template>
  <TotalTime>318</TotalTime>
  <Words>650</Words>
  <Application>Microsoft Office PowerPoint</Application>
  <PresentationFormat>Широкоэкранный</PresentationFormat>
  <Paragraphs>20</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Georgia Pro Cond Light</vt:lpstr>
      <vt:lpstr>Speak Pro</vt:lpstr>
      <vt:lpstr>RetrospectVTI</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AGHION Cristian</dc:creator>
  <cp:lastModifiedBy>Пользователь</cp:lastModifiedBy>
  <cp:revision>24</cp:revision>
  <dcterms:created xsi:type="dcterms:W3CDTF">2020-11-16T10:44:30Z</dcterms:created>
  <dcterms:modified xsi:type="dcterms:W3CDTF">2021-12-07T09:34:29Z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